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42"/>
  </p:notesMasterIdLst>
  <p:sldIdLst>
    <p:sldId id="313" r:id="rId2"/>
    <p:sldId id="271" r:id="rId3"/>
    <p:sldId id="272" r:id="rId4"/>
    <p:sldId id="321" r:id="rId5"/>
    <p:sldId id="322" r:id="rId6"/>
    <p:sldId id="319" r:id="rId7"/>
    <p:sldId id="278" r:id="rId8"/>
    <p:sldId id="342" r:id="rId9"/>
    <p:sldId id="284" r:id="rId10"/>
    <p:sldId id="277" r:id="rId11"/>
    <p:sldId id="273" r:id="rId12"/>
    <p:sldId id="311" r:id="rId13"/>
    <p:sldId id="312" r:id="rId14"/>
    <p:sldId id="333" r:id="rId15"/>
    <p:sldId id="310" r:id="rId16"/>
    <p:sldId id="332" r:id="rId17"/>
    <p:sldId id="318" r:id="rId18"/>
    <p:sldId id="308" r:id="rId19"/>
    <p:sldId id="324" r:id="rId20"/>
    <p:sldId id="326" r:id="rId21"/>
    <p:sldId id="329" r:id="rId22"/>
    <p:sldId id="301" r:id="rId23"/>
    <p:sldId id="336" r:id="rId24"/>
    <p:sldId id="337" r:id="rId25"/>
    <p:sldId id="298" r:id="rId26"/>
    <p:sldId id="325" r:id="rId27"/>
    <p:sldId id="306" r:id="rId28"/>
    <p:sldId id="338" r:id="rId29"/>
    <p:sldId id="323" r:id="rId30"/>
    <p:sldId id="343" r:id="rId31"/>
    <p:sldId id="334" r:id="rId32"/>
    <p:sldId id="327" r:id="rId33"/>
    <p:sldId id="316" r:id="rId34"/>
    <p:sldId id="339" r:id="rId35"/>
    <p:sldId id="340" r:id="rId36"/>
    <p:sldId id="341" r:id="rId37"/>
    <p:sldId id="335" r:id="rId38"/>
    <p:sldId id="330" r:id="rId39"/>
    <p:sldId id="331" r:id="rId40"/>
    <p:sldId id="270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9" orient="horz" pos="169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3" orient="horz" pos="637" userDrawn="1">
          <p15:clr>
            <a:srgbClr val="A4A3A4"/>
          </p15:clr>
        </p15:guide>
        <p15:guide id="14" orient="horz" pos="746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  <p15:guide id="16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E00"/>
    <a:srgbClr val="00682F"/>
    <a:srgbClr val="A85000"/>
    <a:srgbClr val="FF6161"/>
    <a:srgbClr val="FFB7B7"/>
    <a:srgbClr val="FF7900"/>
    <a:srgbClr val="FFD200"/>
    <a:srgbClr val="000000"/>
    <a:srgbClr val="FFFFFF"/>
    <a:srgbClr val="A88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66667" autoAdjust="0"/>
  </p:normalViewPr>
  <p:slideViewPr>
    <p:cSldViewPr showGuides="1">
      <p:cViewPr>
        <p:scale>
          <a:sx n="70" d="100"/>
          <a:sy n="70" d="100"/>
        </p:scale>
        <p:origin x="-1518" y="-72"/>
      </p:cViewPr>
      <p:guideLst>
        <p:guide orient="horz" pos="169"/>
        <p:guide orient="horz" pos="637"/>
        <p:guide orient="horz" pos="746"/>
        <p:guide orient="horz" pos="1619"/>
        <p:guide orient="horz" pos="2866"/>
        <p:guide pos="2880"/>
        <p:guide pos="198"/>
        <p:guide pos="5562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7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2425" lvl="2" indent="-171450">
              <a:buClr>
                <a:schemeClr val="tx1"/>
              </a:buClr>
              <a:buSzPct val="120000"/>
            </a:pPr>
            <a:r>
              <a:rPr lang="fr-FR" dirty="0" smtClean="0">
                <a:latin typeface="Helvetica 55 Roman" panose="020B0604020202020204" pitchFamily="34" charset="0"/>
              </a:rPr>
              <a:t>Conception des maquettes</a:t>
            </a:r>
          </a:p>
          <a:p>
            <a:pPr marL="352425" lvl="2" indent="-171450">
              <a:buClr>
                <a:schemeClr val="tx1"/>
              </a:buClr>
              <a:buSzPct val="120000"/>
            </a:pPr>
            <a:r>
              <a:rPr lang="fr-FR" dirty="0" smtClean="0">
                <a:latin typeface="Helvetica 55 Roman" panose="020B0604020202020204" pitchFamily="34" charset="0"/>
              </a:rPr>
              <a:t>Évaluation /Validation des maquettes</a:t>
            </a:r>
          </a:p>
          <a:p>
            <a:pPr marL="352425" lvl="2" indent="-171450">
              <a:buClr>
                <a:schemeClr val="tx1"/>
              </a:buClr>
              <a:buSzPct val="120000"/>
            </a:pPr>
            <a:endParaRPr lang="fr-FR" dirty="0" smtClean="0">
              <a:latin typeface="Helvetica 55 Roman" panose="020B0604020202020204" pitchFamily="34" charset="0"/>
            </a:endParaRPr>
          </a:p>
          <a:p>
            <a:pPr marL="360363" lvl="2" indent="-147638"/>
            <a:r>
              <a:rPr lang="fr-FR" dirty="0" smtClean="0">
                <a:latin typeface="Helvetica 55 Roman" panose="020B0604020202020204" pitchFamily="34" charset="0"/>
              </a:rPr>
              <a:t>Tests unitaires, intégration, validation</a:t>
            </a:r>
          </a:p>
          <a:p>
            <a:pPr marL="352425" lvl="2" indent="-171450">
              <a:buClr>
                <a:schemeClr val="tx1"/>
              </a:buClr>
              <a:buSzPct val="120000"/>
            </a:pPr>
            <a:r>
              <a:rPr lang="fr-FR" dirty="0" smtClean="0">
                <a:latin typeface="Helvetica 55 Roman" panose="020B0604020202020204" pitchFamily="34" charset="0"/>
              </a:rPr>
              <a:t>Tests de composants fonctionnels</a:t>
            </a:r>
          </a:p>
          <a:p>
            <a:pPr marL="360363" lvl="2" indent="-147638"/>
            <a:r>
              <a:rPr lang="fr-FR" dirty="0" smtClean="0">
                <a:latin typeface="Helvetica 55 Roman" panose="020B0604020202020204" pitchFamily="34" charset="0"/>
              </a:rPr>
              <a:t>Tests de bout-en-bout (end-to-end)</a:t>
            </a:r>
          </a:p>
          <a:p>
            <a:pPr marL="360363" lvl="2" indent="-147638"/>
            <a:endParaRPr lang="fr-FR" dirty="0" smtClean="0">
              <a:latin typeface="Helvetica 55 Roman" panose="020B0604020202020204" pitchFamily="34" charset="0"/>
            </a:endParaRPr>
          </a:p>
          <a:p>
            <a:pPr marL="360363" lvl="2" indent="-147638"/>
            <a:r>
              <a:rPr lang="fr-FR" sz="900" dirty="0" smtClean="0"/>
              <a:t>Tests de non-régression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900" dirty="0" smtClean="0"/>
              <a:t>Tests d’</a:t>
            </a:r>
            <a:r>
              <a:rPr lang="fr-FR" sz="900" dirty="0" err="1" smtClean="0"/>
              <a:t>acceptance</a:t>
            </a:r>
            <a:endParaRPr lang="fr-FR" sz="900" dirty="0" smtClean="0"/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fr-FR" sz="900" dirty="0" smtClean="0"/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900" dirty="0" smtClean="0"/>
              <a:t>Tests KPI et A/B </a:t>
            </a:r>
            <a:r>
              <a:rPr lang="fr-FR" sz="900" dirty="0" err="1" smtClean="0"/>
              <a:t>testing</a:t>
            </a:r>
            <a:endParaRPr lang="fr-FR" sz="900" dirty="0" smtClean="0"/>
          </a:p>
          <a:p>
            <a:pPr lvl="2"/>
            <a:endParaRPr lang="fr-FR" sz="900" dirty="0" smtClean="0"/>
          </a:p>
          <a:p>
            <a:pPr marL="466725" lvl="2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sz="900" dirty="0" smtClean="0"/>
          </a:p>
          <a:p>
            <a:pPr marL="466725" lvl="2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>
                <a:latin typeface="Helvetica 55 Roman" panose="020B0604020202020204" pitchFamily="34" charset="0"/>
              </a:rPr>
              <a:t/>
            </a:r>
            <a:br>
              <a:rPr lang="fr-FR" dirty="0" smtClean="0">
                <a:latin typeface="Helvetica 55 Roman" panose="020B0604020202020204" pitchFamily="34" charset="0"/>
              </a:rPr>
            </a:br>
            <a:endParaRPr lang="fr-FR" dirty="0" smtClean="0">
              <a:latin typeface="Helvetica 55 Roman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3525" indent="-171450">
              <a:buFontTx/>
              <a:buChar char="-"/>
            </a:pPr>
            <a:r>
              <a:rPr lang="fr-FR" dirty="0" smtClean="0"/>
              <a:t>Mise</a:t>
            </a:r>
            <a:r>
              <a:rPr lang="fr-FR" baseline="0" dirty="0" smtClean="0"/>
              <a:t> à disposition de checklists selon votre profil (concepteur, </a:t>
            </a:r>
            <a:r>
              <a:rPr lang="fr-FR" baseline="0" dirty="0" err="1" smtClean="0"/>
              <a:t>qualifieur</a:t>
            </a:r>
            <a:r>
              <a:rPr lang="fr-FR" baseline="0" dirty="0" smtClean="0"/>
              <a:t>, développeur, expert accessibilité)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Ces checklists vous permettent de dérouler des tests pas sur vos livrables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L’objectif pour nous étant de permettre à non expert de dérouler des tests</a:t>
            </a:r>
          </a:p>
          <a:p>
            <a:pPr marL="263525" indent="-1714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240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3525" indent="-171450">
              <a:buFontTx/>
              <a:buChar char="-"/>
            </a:pPr>
            <a:r>
              <a:rPr lang="fr-FR" dirty="0" smtClean="0"/>
              <a:t>Les tests sont organisés</a:t>
            </a:r>
            <a:r>
              <a:rPr lang="fr-FR" baseline="0" dirty="0" smtClean="0"/>
              <a:t> selon des thématiques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Chaque intitulé de tests est cliquable, afin de consulter le détail du mode opératoire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Dans la colonne de droite, des filtres sont disponibles</a:t>
            </a:r>
          </a:p>
          <a:p>
            <a:pPr marL="263525" indent="-1714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240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3525" indent="-171450">
              <a:buFontTx/>
              <a:buChar char="-"/>
            </a:pPr>
            <a:r>
              <a:rPr lang="fr-FR" dirty="0" smtClean="0"/>
              <a:t>Certains problèmes de contrastes peuvent être</a:t>
            </a:r>
            <a:r>
              <a:rPr lang="fr-FR" baseline="0" dirty="0" smtClean="0"/>
              <a:t> moins évidents (avez-vous testé le orange ?)</a:t>
            </a:r>
          </a:p>
          <a:p>
            <a:pPr marL="263525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49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44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l’accessibilité doit être testée dès le début d’un projet (c’est n’est pas uniquement une affaire technique)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L’accessibilité peut être testée simplement (à condition d’avoir une méthode à suivre)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Quelques</a:t>
            </a:r>
            <a:r>
              <a:rPr lang="fr-FR" baseline="0" dirty="0" smtClean="0"/>
              <a:t> outils suffisent, pour le reste vous pouvez identifier les principales anomalies en suivant les checklists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4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Demander qui est expert a11y</a:t>
            </a:r>
            <a:r>
              <a:rPr lang="fr-FR" baseline="0" dirty="0" smtClean="0"/>
              <a:t> ou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front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7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7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faut : </a:t>
            </a:r>
          </a:p>
          <a:p>
            <a:r>
              <a:rPr lang="fr-FR" dirty="0" smtClean="0"/>
              <a:t>-  des yeux</a:t>
            </a:r>
            <a:r>
              <a:rPr lang="fr-FR" baseline="0" dirty="0" smtClean="0"/>
              <a:t> des pouvoir lire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des mains pour manipuler la souris ou le clavier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Des oreilles pour entendre des alertés</a:t>
            </a:r>
          </a:p>
          <a:p>
            <a:pPr marL="263525" indent="-171450">
              <a:buFontTx/>
              <a:buChar char="-"/>
            </a:pPr>
            <a:endParaRPr lang="fr-FR" baseline="0" dirty="0" smtClean="0"/>
          </a:p>
          <a:p>
            <a:pPr marL="263525" indent="-171450">
              <a:buFontTx/>
              <a:buChar char="-"/>
            </a:pP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4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 faire quand</a:t>
            </a:r>
            <a:r>
              <a:rPr lang="fr-FR" baseline="0" dirty="0" smtClean="0"/>
              <a:t> on est non-voyant, sourd, ou sans main ?</a:t>
            </a:r>
          </a:p>
          <a:p>
            <a:endParaRPr lang="fr-FR" baseline="0" dirty="0" smtClean="0"/>
          </a:p>
          <a:p>
            <a:r>
              <a:rPr lang="fr-FR" baseline="0" dirty="0" smtClean="0"/>
              <a:t>Et bien on utilise une aide technique.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4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Une aide technique c’est quoi</a:t>
            </a:r>
            <a:r>
              <a:rPr lang="fr-FR" baseline="0" dirty="0" smtClean="0"/>
              <a:t> : 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Une synthèse vocale qui me lit l’écran 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Un souris qu’on commande par les pieds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Des sous-titres pour une vidéo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Ou un outil comme confort + qui me permettra de écarter les mots ou les lignes </a:t>
            </a:r>
            <a:r>
              <a:rPr lang="fr-FR" baseline="0" dirty="0" err="1" smtClean="0"/>
              <a:t>parceque</a:t>
            </a:r>
            <a:r>
              <a:rPr lang="fr-FR" baseline="0" dirty="0" smtClean="0"/>
              <a:t> je suis dyslexique</a:t>
            </a:r>
          </a:p>
          <a:p>
            <a:pPr marL="263525" indent="-171450">
              <a:buFontTx/>
              <a:buChar char="-"/>
            </a:pP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43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Jusque</a:t>
            </a:r>
            <a:r>
              <a:rPr lang="fr-FR" baseline="0" dirty="0" smtClean="0"/>
              <a:t> là la loi nous embêtait pas trop avec tout ça.</a:t>
            </a:r>
          </a:p>
          <a:p>
            <a:r>
              <a:rPr lang="fr-FR" baseline="0" dirty="0" smtClean="0"/>
              <a:t>En dehors des sites public, et des applis métier, qui se devait d’être accessible.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Mais depuis le 8 octobre la loi c’est étendu, par exemple des entreprise comme Orange sont dans le collimateur.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se doit de rendre accessible les contenus internet,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Sous peine d’amande (20 000€ à préciser)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80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 smtClean="0"/>
              <a:t>Titre de votre présentation</a:t>
            </a:r>
            <a:endParaRPr lang="fr-FR" noProof="0" dirty="0"/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mail de l’intervenant</a:t>
            </a:r>
          </a:p>
          <a:p>
            <a:pPr lvl="0"/>
            <a:endParaRPr lang="fr-FR" dirty="0" smtClean="0"/>
          </a:p>
          <a:p>
            <a:endParaRPr lang="fr-FR" dirty="0" smtClean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473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CLU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Conclusion</a:t>
            </a:r>
            <a:endParaRPr lang="fr-FR" dirty="0"/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space réservé du contenu 5"/>
          <p:cNvSpPr>
            <a:spLocks noGrp="1"/>
          </p:cNvSpPr>
          <p:nvPr>
            <p:ph sz="quarter" idx="10" hasCustomPrompt="1"/>
          </p:nvPr>
        </p:nvSpPr>
        <p:spPr>
          <a:xfrm>
            <a:off x="338465" y="1177192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Prénom + Nom de l’intervenant</a:t>
            </a:r>
            <a:endParaRPr lang="fr-FR" dirty="0"/>
          </a:p>
        </p:txBody>
      </p:sp>
      <p:sp>
        <p:nvSpPr>
          <p:cNvPr id="18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367912" y="1923678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 libre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67621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RCI OFR SIMPLE NO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6" name="Groupe 15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8" name="Ellipse 17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ZoneTexte 19"/>
          <p:cNvSpPr txBox="1"/>
          <p:nvPr userDrawn="1"/>
        </p:nvSpPr>
        <p:spPr>
          <a:xfrm>
            <a:off x="346873" y="1177192"/>
            <a:ext cx="4935501" cy="8740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 smtClean="0">
                <a:solidFill>
                  <a:srgbClr val="000000"/>
                </a:solidFill>
                <a:cs typeface="Arial" panose="020B0604020202020204" pitchFamily="34" charset="0"/>
              </a:rPr>
              <a:t>Pour toute demande d’accompagnement :</a:t>
            </a:r>
          </a:p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 smtClean="0">
                <a:solidFill>
                  <a:srgbClr val="000000"/>
                </a:solidFill>
                <a:cs typeface="Arial" panose="020B0604020202020204" pitchFamily="34" charset="0"/>
              </a:rPr>
              <a:t>ZZZ ACCESSIBILITY SUPPORT 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 smtClean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85240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896940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grpSp>
        <p:nvGrpSpPr>
          <p:cNvPr id="7" name="Group 2"/>
          <p:cNvGrpSpPr/>
          <p:nvPr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usieurs niveaux hiérarc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" y="0"/>
            <a:ext cx="593725" cy="51435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712788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400" smtClean="0">
              <a:solidFill>
                <a:srgbClr val="FFFFFF"/>
              </a:solidFill>
              <a:latin typeface="Helvetica 45 Light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 userDrawn="1">
            <p:ph type="title"/>
          </p:nvPr>
        </p:nvSpPr>
        <p:spPr>
          <a:xfrm>
            <a:off x="1029601" y="303610"/>
            <a:ext cx="7071413" cy="7371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 userDrawn="1">
            <p:ph idx="1"/>
          </p:nvPr>
        </p:nvSpPr>
        <p:spPr>
          <a:xfrm>
            <a:off x="1042989" y="1329929"/>
            <a:ext cx="7058025" cy="291584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tx2"/>
                </a:solidFill>
                <a:latin typeface="Helvetica 65 Medium" pitchFamily="2" charset="0"/>
              </a:defRPr>
            </a:lvl1pPr>
            <a:lvl2pPr>
              <a:spcAft>
                <a:spcPct val="0"/>
              </a:spcAft>
              <a:buFont typeface="Arial" charset="0"/>
              <a:buChar char="–"/>
              <a:defRPr sz="1600">
                <a:latin typeface="Helvetica 55 Roman" pitchFamily="34" charset="0"/>
              </a:defRPr>
            </a:lvl2pPr>
            <a:lvl3pPr>
              <a:defRPr sz="1600">
                <a:latin typeface="Helvetica 55 Roman" pitchFamily="34" charset="0"/>
              </a:defRPr>
            </a:lvl3pPr>
            <a:lvl4pPr>
              <a:defRPr sz="1600">
                <a:latin typeface="Helvetica 55 Roman" pitchFamily="34" charset="0"/>
              </a:defRPr>
            </a:lvl4pPr>
            <a:lvl5pPr>
              <a:defRPr sz="1600" baseline="0">
                <a:latin typeface="Helvetica 55 Roman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217885"/>
            <a:ext cx="512762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79512" y="4608288"/>
            <a:ext cx="275010" cy="3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lang="en-GB" sz="800" b="1">
                <a:solidFill>
                  <a:srgbClr val="FFFFFF"/>
                </a:solidFill>
                <a:latin typeface="Helvetica 75 Bold" panose="020B0804020202020204" pitchFamily="34" charset="0"/>
              </a:rPr>
              <a:pPr algn="ctr"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lang="en-GB" sz="800" b="1">
              <a:solidFill>
                <a:srgbClr val="FFFFFF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4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38688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60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 A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Prénom et NOM de l’intervenant (Entité de l’intervenant 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mail de l’intervenant</a:t>
            </a:r>
          </a:p>
          <a:p>
            <a:pPr lvl="0"/>
            <a:endParaRPr lang="fr-FR" dirty="0" smtClean="0"/>
          </a:p>
          <a:p>
            <a:endParaRPr lang="fr-FR" dirty="0" smtClean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Date du jour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endParaRPr lang="fr-FR" dirty="0" smtClean="0"/>
          </a:p>
          <a:p>
            <a:pPr lvl="0"/>
            <a:endParaRPr lang="fr-FR" noProof="0" dirty="0" smtClean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4" name="Groupe 13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6" name="Ellipse 15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13455"/>
      </p:ext>
    </p:extLst>
  </p:cSld>
  <p:clrMapOvr>
    <a:masterClrMapping/>
  </p:clrMapOvr>
  <p:transition spd="med">
    <p:fade/>
  </p:transition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D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7900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nom de la section </a:t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</a:t>
            </a:r>
            <a:r>
              <a:rPr lang="fr-FR" altLang="fr-FR" sz="800" baseline="0" dirty="0" smtClean="0">
                <a:solidFill>
                  <a:srgbClr val="F16E00"/>
                </a:solidFill>
                <a:cs typeface="Arial" charset="0"/>
              </a:rPr>
              <a:t> Web 2019</a:t>
            </a:r>
            <a:endParaRPr lang="fr-FR" altLang="fr-FR" sz="800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5650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D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16E00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nom de la section </a:t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39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b="1" dirty="0">
                <a:solidFill>
                  <a:srgbClr val="F16E00"/>
                </a:solidFill>
                <a:cs typeface="Arial" charset="0"/>
              </a:rPr>
              <a:t>Interne Orange</a:t>
            </a: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2765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 smtClean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39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>
                <a:solidFill>
                  <a:srgbClr val="F16E00"/>
                </a:solidFill>
                <a:cs typeface="Arial" charset="0"/>
              </a:rPr>
              <a:t>Interne Orange</a:t>
            </a: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3943714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 smtClean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39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>
                <a:solidFill>
                  <a:srgbClr val="F16E00"/>
                </a:solidFill>
                <a:cs typeface="Arial" charset="0"/>
              </a:rPr>
              <a:t>Interne </a:t>
            </a:r>
            <a:r>
              <a:rPr lang="fr-FR" altLang="fr-FR" sz="800" b="1" dirty="0">
                <a:solidFill>
                  <a:srgbClr val="F16E00"/>
                </a:solidFill>
                <a:cs typeface="Arial" charset="0"/>
              </a:rPr>
              <a:t>Orange</a:t>
            </a: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0" hasCustomPrompt="1"/>
          </p:nvPr>
        </p:nvSpPr>
        <p:spPr>
          <a:xfrm>
            <a:off x="827088" y="1131888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 smtClean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1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  <p:sp>
        <p:nvSpPr>
          <p:cNvPr id="17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5148064" y="1131590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 smtClean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2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206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s 2 colonnes ACCES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39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>
                <a:solidFill>
                  <a:srgbClr val="F16E00"/>
                </a:solidFill>
                <a:cs typeface="Arial" charset="0"/>
              </a:rPr>
              <a:t>Interne </a:t>
            </a:r>
            <a:r>
              <a:rPr lang="fr-FR" altLang="fr-FR" sz="800" b="1" dirty="0">
                <a:solidFill>
                  <a:srgbClr val="F16E00"/>
                </a:solidFill>
                <a:cs typeface="Arial" charset="0"/>
              </a:rPr>
              <a:t>Orange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0074679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YS 1 colonn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7786064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FR SIMPLE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428587" y="3291830"/>
            <a:ext cx="7455781" cy="6032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 smtClean="0">
                <a:solidFill>
                  <a:srgbClr val="FFFFFF"/>
                </a:solidFill>
                <a:cs typeface="Arial" panose="020B0604020202020204" pitchFamily="34" charset="0"/>
              </a:rPr>
              <a:t>Pour toute demande d’accompagnement  :  	ZZZ ACCESSIBILITY SUPPORT 						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 smtClean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2335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61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transition spd="med"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axe-web-accessibility-tes/lhdoppojpmngadmnindnejefpokejbdd?hl=fr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addons.mozilla.org/fr/firefox/addon/axe-devtool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paciellogroup.com/blog/2018/05/short-note-on-getting-spaced-out-with-sc-1-4-12-text-spacing/" TargetMode="External"/><Relationship Id="rId5" Type="http://schemas.openxmlformats.org/officeDocument/2006/relationships/hyperlink" Target="https://wave.webaim.org/extension/" TargetMode="External"/><Relationship Id="rId4" Type="http://schemas.openxmlformats.org/officeDocument/2006/relationships/hyperlink" Target="https://www.paciellogroup.com/resources/contrastanalyse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hyperlink" Target="https://a11y-guidelines.orange.com/web/incontournables.html#tes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aurent.cintas.ext@orange.com" TargetMode="External"/><Relationship Id="rId2" Type="http://schemas.openxmlformats.org/officeDocument/2006/relationships/hyperlink" Target="mailto:vincent.aniort@orange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que.com/axe/" TargetMode="External"/><Relationship Id="rId2" Type="http://schemas.openxmlformats.org/officeDocument/2006/relationships/hyperlink" Target="http://a11y.forge.orange-labs.fr/web/methodes-outils-extensions.html#-span-lang-en-axe-accessibility-audit-span-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38.png"/><Relationship Id="rId4" Type="http://schemas.openxmlformats.org/officeDocument/2006/relationships/hyperlink" Target="https://www.w3.org/WAI/intro/wca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68288"/>
            <a:ext cx="8328570" cy="1511374"/>
          </a:xfrm>
        </p:spPr>
        <p:txBody>
          <a:bodyPr/>
          <a:lstStyle/>
          <a:p>
            <a:r>
              <a:rPr lang="fr-FR" kern="0" dirty="0" smtClean="0"/>
              <a:t>en attendant de commencer… téléchargez les outils suivants :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71600" y="1419622"/>
            <a:ext cx="5238614" cy="355481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Axe 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  <a:hlinkClick r:id="rId2"/>
              </a:rPr>
              <a:t>pour Firefox</a:t>
            </a:r>
            <a:endParaRPr lang="en-US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400" dirty="0" smtClean="0">
                <a:hlinkClick r:id="rId3"/>
              </a:rPr>
              <a:t>pour Chrome</a:t>
            </a:r>
            <a:endParaRPr lang="fr-FR" sz="1400" kern="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400" kern="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Colour</a:t>
            </a: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FR" sz="1400" kern="0" dirty="0" err="1">
                <a:solidFill>
                  <a:schemeClr val="bg1"/>
                </a:solidFill>
                <a:sym typeface="Wingdings" panose="05000000000000000000" pitchFamily="2" charset="2"/>
              </a:rPr>
              <a:t>Contrast</a:t>
            </a:r>
            <a:r>
              <a:rPr lang="fr-FR" sz="1400" kern="0" dirty="0">
                <a:solidFill>
                  <a:schemeClr val="bg1"/>
                </a:solidFill>
                <a:sym typeface="Wingdings" panose="05000000000000000000" pitchFamily="2" charset="2"/>
              </a:rPr>
              <a:t> Analyser 2.3 (appliquette) </a:t>
            </a: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b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https</a:t>
            </a:r>
            <a:r>
              <a:rPr lang="fr-FR" sz="1400" kern="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://www.paciellogroup.com/resources/contrastanalyser/</a:t>
            </a:r>
            <a:r>
              <a:rPr lang="fr-FR" sz="1400" kern="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1400" kern="0" dirty="0" err="1">
                <a:solidFill>
                  <a:schemeClr val="bg1"/>
                </a:solidFill>
              </a:rPr>
              <a:t>Wave</a:t>
            </a:r>
            <a:r>
              <a:rPr lang="fr-FR" sz="1400" kern="0" dirty="0">
                <a:solidFill>
                  <a:schemeClr val="bg1"/>
                </a:solidFill>
              </a:rPr>
              <a:t> </a:t>
            </a: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>
              <a:lnSpc>
                <a:spcPct val="150000"/>
              </a:lnSpc>
            </a:pP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  <a:hlinkClick r:id="rId5"/>
              </a:rPr>
              <a:t>https</a:t>
            </a:r>
            <a:r>
              <a:rPr lang="fr-FR" sz="1400" kern="0" dirty="0">
                <a:solidFill>
                  <a:schemeClr val="bg1"/>
                </a:solidFill>
                <a:sym typeface="Wingdings" panose="05000000000000000000" pitchFamily="2" charset="2"/>
                <a:hlinkClick r:id="rId5"/>
              </a:rPr>
              <a:t>://wave.webaim.org/extension</a:t>
            </a: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  <a:hlinkClick r:id="rId5"/>
              </a:rPr>
              <a:t>/</a:t>
            </a:r>
            <a:endParaRPr lang="fr-FR" sz="1400" kern="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fr-FR" sz="1400" kern="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Bookmarlet</a:t>
            </a: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  <a:t>  </a:t>
            </a:r>
          </a:p>
          <a:p>
            <a:pPr>
              <a:lnSpc>
                <a:spcPct val="150000"/>
              </a:lnSpc>
            </a:pP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  <a:hlinkClick r:id="rId6"/>
              </a:rPr>
              <a:t>« Text spacing »</a:t>
            </a:r>
            <a:endParaRPr lang="fr-FR" sz="1400" kern="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fr-FR" sz="1400" kern="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fr-FR" sz="1400" kern="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4" descr="https://i.skyrock.net/2023/80012023/pics/3169720261_1_3_uirihC6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98567"/>
            <a:ext cx="1847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0284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pinimg.com/236x/be/0d/03/be0d039836389f59952b827513bb313f--line-sticker-professor-layt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2683151"/>
            <a:ext cx="147637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smtClean="0"/>
              <a:t>Hélas, bon nombre de ces aides sont </a:t>
            </a:r>
            <a:r>
              <a:rPr lang="fr-FR" altLang="fr-FR" dirty="0" smtClean="0">
                <a:solidFill>
                  <a:schemeClr val="tx1"/>
                </a:solidFill>
              </a:rPr>
              <a:t>inopérantes </a:t>
            </a:r>
            <a:r>
              <a:rPr lang="fr-FR" altLang="fr-FR" dirty="0" smtClean="0"/>
              <a:t/>
            </a:r>
            <a:br>
              <a:rPr lang="fr-FR" altLang="fr-FR" dirty="0" smtClean="0"/>
            </a:br>
            <a:r>
              <a:rPr lang="fr-FR" altLang="fr-FR" dirty="0" smtClean="0"/>
              <a:t>si l’application n’est pas accessible …</a:t>
            </a:r>
            <a:endParaRPr lang="fr-FR" dirty="0"/>
          </a:p>
        </p:txBody>
      </p:sp>
      <p:pic>
        <p:nvPicPr>
          <p:cNvPr id="2" name="Image 1" title="Illustration du zoom sur une page non accessibl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13"/>
          <a:stretch/>
        </p:blipFill>
        <p:spPr>
          <a:xfrm>
            <a:off x="827584" y="1568842"/>
            <a:ext cx="3497345" cy="2399486"/>
          </a:xfrm>
          <a:prstGeom prst="rect">
            <a:avLst/>
          </a:prstGeom>
        </p:spPr>
      </p:pic>
      <p:pic>
        <p:nvPicPr>
          <p:cNvPr id="9" name="Image 8" title="Illustration du zoom sur une page non accessibl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22"/>
          <a:stretch/>
        </p:blipFill>
        <p:spPr>
          <a:xfrm>
            <a:off x="4298611" y="1491630"/>
            <a:ext cx="3600400" cy="25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13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France, la loi pour une République Numérique étendue</a:t>
            </a:r>
            <a:endParaRPr lang="fr-FR" dirty="0"/>
          </a:p>
        </p:txBody>
      </p:sp>
      <p:sp>
        <p:nvSpPr>
          <p:cNvPr id="5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800" dirty="0">
                <a:solidFill>
                  <a:srgbClr val="F16E00"/>
                </a:solidFill>
              </a:rPr>
              <a:t>Loi pour une République Numérique promulguée le 8 octobre 2016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dirty="0" smtClean="0"/>
              <a:t>Rendre </a:t>
            </a:r>
            <a:r>
              <a:rPr lang="fr-FR" sz="1600" dirty="0"/>
              <a:t>accessible sites et contenus internet, intranet, extranet, applications mobile, progiciels, mobilier urbain numérique (mention du niveau d’accessibilité du site obligatoire</a:t>
            </a:r>
            <a:r>
              <a:rPr lang="fr-FR" sz="1600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fr-FR" sz="1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dirty="0" smtClean="0"/>
              <a:t>Mise </a:t>
            </a:r>
            <a:r>
              <a:rPr lang="fr-FR" sz="1600" dirty="0"/>
              <a:t>à jour de la loi du 11 février 2005 pour élargir aux :</a:t>
            </a:r>
          </a:p>
          <a:p>
            <a:pPr marL="0" lvl="2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dirty="0" smtClean="0"/>
              <a:t>organismes </a:t>
            </a:r>
            <a:r>
              <a:rPr lang="fr-FR" dirty="0"/>
              <a:t>délégataires d'une mission de service public </a:t>
            </a:r>
          </a:p>
          <a:p>
            <a:pPr marL="0" lvl="2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dirty="0"/>
              <a:t>entreprises dont le chiffre d'affaires excède un seuil d’au moins 250 millions d’euros </a:t>
            </a:r>
            <a:br>
              <a:rPr lang="fr-FR" dirty="0"/>
            </a:br>
            <a:r>
              <a:rPr lang="fr-FR" dirty="0"/>
              <a:t>      (</a:t>
            </a:r>
            <a:r>
              <a:rPr lang="fr-FR" b="1" dirty="0"/>
              <a:t>Décret n° 2019-768  publié le 24 juillet 2019</a:t>
            </a:r>
            <a:r>
              <a:rPr lang="fr-FR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40878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Évaluer l'accessibilité d'un site est important :</a:t>
            </a:r>
            <a:br>
              <a:rPr lang="fr-FR" alt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initiale, par exemple pour </a:t>
            </a:r>
            <a:r>
              <a:rPr lang="fr-FR" dirty="0">
                <a:solidFill>
                  <a:srgbClr val="F16E00"/>
                </a:solidFill>
              </a:rPr>
              <a:t>déterminer la meilleure stratégie </a:t>
            </a:r>
            <a:r>
              <a:rPr lang="fr-FR" dirty="0"/>
              <a:t>pour aborder l'accessibilité </a:t>
            </a: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de conception pour </a:t>
            </a:r>
            <a:r>
              <a:rPr lang="fr-FR" dirty="0">
                <a:solidFill>
                  <a:srgbClr val="F16E00"/>
                </a:solidFill>
              </a:rPr>
              <a:t>mettre l’accessibilité dans les </a:t>
            </a:r>
            <a:r>
              <a:rPr lang="fr-FR" dirty="0" smtClean="0">
                <a:solidFill>
                  <a:srgbClr val="F16E00"/>
                </a:solidFill>
              </a:rPr>
              <a:t>maquettes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voire même </a:t>
            </a:r>
            <a:r>
              <a:rPr lang="fr-FR" dirty="0" smtClean="0">
                <a:solidFill>
                  <a:srgbClr val="F16E00"/>
                </a:solidFill>
              </a:rPr>
              <a:t>intégrer les recommandations</a:t>
            </a:r>
            <a:r>
              <a:rPr lang="fr-FR" dirty="0" smtClean="0"/>
              <a:t> (pour les </a:t>
            </a:r>
            <a:r>
              <a:rPr lang="fr-FR" dirty="0" err="1" smtClean="0"/>
              <a:t>devs</a:t>
            </a:r>
            <a:r>
              <a:rPr lang="fr-FR" dirty="0" smtClean="0"/>
              <a:t>)</a:t>
            </a:r>
            <a:r>
              <a:rPr lang="fr-FR" dirty="0" smtClean="0">
                <a:solidFill>
                  <a:srgbClr val="F16E00"/>
                </a:solidFill>
              </a:rPr>
              <a:t> lors de la rédaction de spécifications</a:t>
            </a:r>
            <a:endParaRPr lang="fr-FR" dirty="0">
              <a:solidFill>
                <a:srgbClr val="F16E00"/>
              </a:solidFill>
            </a:endParaRP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de développement pour pouvoir </a:t>
            </a:r>
            <a:r>
              <a:rPr lang="fr-FR" dirty="0">
                <a:solidFill>
                  <a:srgbClr val="F16E00"/>
                </a:solidFill>
              </a:rPr>
              <a:t>agir sur le code produit </a:t>
            </a: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de qualification de produits pour </a:t>
            </a:r>
            <a:r>
              <a:rPr lang="fr-FR" dirty="0">
                <a:solidFill>
                  <a:srgbClr val="F16E00"/>
                </a:solidFill>
              </a:rPr>
              <a:t>accepter les livraisons</a:t>
            </a: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de production pour </a:t>
            </a:r>
            <a:r>
              <a:rPr lang="fr-FR" dirty="0">
                <a:solidFill>
                  <a:srgbClr val="F16E00"/>
                </a:solidFill>
              </a:rPr>
              <a:t>valider l’accessibilité</a:t>
            </a:r>
          </a:p>
          <a:p>
            <a:pPr marL="259204" indent="-259204">
              <a:buFont typeface="Wingdings" pitchFamily="2" charset="2"/>
              <a:buChar char="ü"/>
            </a:pPr>
            <a:endParaRPr lang="fr-FR" dirty="0"/>
          </a:p>
          <a:p>
            <a:r>
              <a:rPr lang="fr-FR" dirty="0" smtClean="0"/>
              <a:t>Pour </a:t>
            </a:r>
            <a:r>
              <a:rPr lang="fr-FR" dirty="0">
                <a:solidFill>
                  <a:srgbClr val="F16E00"/>
                </a:solidFill>
              </a:rPr>
              <a:t>améliorer l’accessibilité </a:t>
            </a:r>
            <a:r>
              <a:rPr lang="fr-FR" dirty="0"/>
              <a:t>tout au long de la vie du projet :</a:t>
            </a:r>
          </a:p>
          <a:p>
            <a:pPr marL="259204" indent="-259204">
              <a:buFont typeface="Wingdings" pitchFamily="2" charset="2"/>
              <a:buChar char="ü"/>
            </a:pPr>
            <a:endParaRPr lang="fr-FR" dirty="0"/>
          </a:p>
          <a:p>
            <a:pPr algn="ctr"/>
            <a:r>
              <a:rPr lang="fr-FR" sz="1600" b="1" dirty="0">
                <a:solidFill>
                  <a:srgbClr val="F16E00"/>
                </a:solidFill>
              </a:rPr>
              <a:t>Test </a:t>
            </a:r>
            <a:r>
              <a:rPr lang="fr-FR" sz="1600" b="1" dirty="0" err="1">
                <a:solidFill>
                  <a:srgbClr val="F16E00"/>
                </a:solidFill>
              </a:rPr>
              <a:t>early</a:t>
            </a:r>
            <a:r>
              <a:rPr lang="fr-FR" sz="1600" b="1" dirty="0">
                <a:solidFill>
                  <a:srgbClr val="F16E00"/>
                </a:solidFill>
              </a:rPr>
              <a:t>, test </a:t>
            </a:r>
            <a:r>
              <a:rPr lang="fr-FR" sz="1600" b="1" dirty="0" err="1">
                <a:solidFill>
                  <a:srgbClr val="F16E00"/>
                </a:solidFill>
              </a:rPr>
              <a:t>often</a:t>
            </a:r>
            <a:r>
              <a:rPr lang="fr-FR" sz="1600" b="1" dirty="0">
                <a:solidFill>
                  <a:srgbClr val="F16E00"/>
                </a:solidFill>
              </a:rPr>
              <a:t>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3689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evron 18"/>
          <p:cNvSpPr/>
          <p:nvPr/>
        </p:nvSpPr>
        <p:spPr>
          <a:xfrm>
            <a:off x="6804249" y="2477055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4764022" y="2477055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683568" y="2477055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Évaluer l'accessibilité d'un site est </a:t>
            </a:r>
            <a:r>
              <a:rPr lang="fr-FR" altLang="fr-FR" dirty="0" smtClean="0"/>
              <a:t>important</a:t>
            </a:r>
            <a:endParaRPr lang="fr-FR" dirty="0"/>
          </a:p>
        </p:txBody>
      </p:sp>
      <p:sp>
        <p:nvSpPr>
          <p:cNvPr id="5" name="Chevron 4"/>
          <p:cNvSpPr/>
          <p:nvPr/>
        </p:nvSpPr>
        <p:spPr>
          <a:xfrm>
            <a:off x="2723795" y="2477055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331640" y="2627038"/>
            <a:ext cx="825547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conception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76607" y="2627038"/>
            <a:ext cx="1136530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410440" y="2534705"/>
            <a:ext cx="92813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qualification</a:t>
            </a:r>
            <a:br>
              <a:rPr lang="fr-FR" sz="1200" dirty="0" smtClean="0">
                <a:solidFill>
                  <a:schemeClr val="bg1"/>
                </a:solidFill>
              </a:rPr>
            </a:br>
            <a:r>
              <a:rPr lang="fr-FR" sz="1200" dirty="0" smtClean="0">
                <a:solidFill>
                  <a:schemeClr val="bg1"/>
                </a:solidFill>
              </a:rPr>
              <a:t>/ recette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513311" y="2627038"/>
            <a:ext cx="803105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560" y="1059582"/>
            <a:ext cx="22487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fr-FR" sz="1200" dirty="0"/>
              <a:t>En phase de conception </a:t>
            </a:r>
            <a:r>
              <a:rPr lang="fr-FR" sz="1200" dirty="0" smtClean="0"/>
              <a:t>pour intégrer les recommandations d’accessibilité dans les </a:t>
            </a:r>
            <a:r>
              <a:rPr lang="fr-FR" sz="1200" dirty="0" smtClean="0">
                <a:solidFill>
                  <a:srgbClr val="F16E00"/>
                </a:solidFill>
              </a:rPr>
              <a:t>spécifications </a:t>
            </a:r>
            <a:r>
              <a:rPr lang="fr-FR" sz="1200" dirty="0"/>
              <a:t>(pour les </a:t>
            </a:r>
            <a:r>
              <a:rPr lang="fr-FR" sz="1200" dirty="0" err="1"/>
              <a:t>devs</a:t>
            </a:r>
            <a:r>
              <a:rPr lang="fr-FR" sz="1200" dirty="0"/>
              <a:t>)</a:t>
            </a:r>
            <a:r>
              <a:rPr lang="fr-FR" sz="1200" dirty="0" smtClean="0">
                <a:solidFill>
                  <a:srgbClr val="F16E00"/>
                </a:solidFill>
              </a:rPr>
              <a:t>, </a:t>
            </a:r>
            <a:r>
              <a:rPr lang="fr-FR" sz="1200" dirty="0" err="1" smtClean="0">
                <a:solidFill>
                  <a:srgbClr val="F16E00"/>
                </a:solidFill>
              </a:rPr>
              <a:t>wireframes</a:t>
            </a:r>
            <a:r>
              <a:rPr lang="fr-FR" sz="1200" dirty="0" smtClean="0">
                <a:solidFill>
                  <a:srgbClr val="F16E00"/>
                </a:solidFill>
              </a:rPr>
              <a:t> </a:t>
            </a:r>
            <a:r>
              <a:rPr lang="fr-FR" sz="1200" dirty="0" smtClean="0"/>
              <a:t>et </a:t>
            </a:r>
            <a:r>
              <a:rPr lang="fr-FR" sz="1200" dirty="0" smtClean="0">
                <a:solidFill>
                  <a:srgbClr val="F16E00"/>
                </a:solidFill>
              </a:rPr>
              <a:t>maquettes graphiques</a:t>
            </a:r>
            <a:endParaRPr lang="fr-FR" sz="1200" dirty="0">
              <a:solidFill>
                <a:srgbClr val="F16E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27784" y="3029043"/>
            <a:ext cx="2448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fr-FR" sz="1200" dirty="0" smtClean="0"/>
              <a:t>En phase de développement pour pouvoir </a:t>
            </a:r>
            <a:r>
              <a:rPr lang="fr-FR" sz="1200" dirty="0" smtClean="0">
                <a:solidFill>
                  <a:srgbClr val="F16E00"/>
                </a:solidFill>
              </a:rPr>
              <a:t>agir sur le code produit et s’assurer du niveau d’accessibilité </a:t>
            </a:r>
            <a:endParaRPr lang="fr-FR" sz="1200" dirty="0">
              <a:solidFill>
                <a:srgbClr val="F16E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27984" y="1803166"/>
            <a:ext cx="2653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fr-FR" sz="1200" dirty="0"/>
              <a:t>En phase de qualification de produits pour </a:t>
            </a:r>
            <a:r>
              <a:rPr lang="fr-FR" sz="1200" dirty="0">
                <a:solidFill>
                  <a:srgbClr val="F16E00"/>
                </a:solidFill>
              </a:rPr>
              <a:t>accepter les </a:t>
            </a:r>
            <a:r>
              <a:rPr lang="fr-FR" sz="1200" dirty="0" smtClean="0">
                <a:solidFill>
                  <a:srgbClr val="F16E00"/>
                </a:solidFill>
              </a:rPr>
              <a:t>livraisons et valider l’accessibilité</a:t>
            </a:r>
            <a:endParaRPr lang="fr-FR" sz="1200" dirty="0">
              <a:solidFill>
                <a:srgbClr val="F16E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60232" y="2955294"/>
            <a:ext cx="244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fr-FR" sz="1200" dirty="0"/>
              <a:t>En phase de </a:t>
            </a:r>
            <a:r>
              <a:rPr lang="fr-FR" sz="1200" dirty="0" smtClean="0"/>
              <a:t>production</a:t>
            </a:r>
            <a:br>
              <a:rPr lang="fr-FR" sz="1200" dirty="0" smtClean="0"/>
            </a:br>
            <a:r>
              <a:rPr lang="fr-FR" sz="1200" dirty="0" smtClean="0"/>
              <a:t>pour </a:t>
            </a:r>
            <a:r>
              <a:rPr lang="fr-FR" sz="1200" dirty="0">
                <a:solidFill>
                  <a:srgbClr val="F16E00"/>
                </a:solidFill>
              </a:rPr>
              <a:t>valider </a:t>
            </a:r>
            <a:r>
              <a:rPr lang="fr-FR" sz="1200" dirty="0" smtClean="0">
                <a:solidFill>
                  <a:srgbClr val="F16E00"/>
                </a:solidFill>
              </a:rPr>
              <a:t>et améliorer progressivement l’accessibilité</a:t>
            </a:r>
            <a:endParaRPr lang="fr-FR" sz="1200" dirty="0">
              <a:solidFill>
                <a:srgbClr val="F1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86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evron 18"/>
          <p:cNvSpPr/>
          <p:nvPr/>
        </p:nvSpPr>
        <p:spPr>
          <a:xfrm>
            <a:off x="6804249" y="1727078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4758386" y="1727078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683568" y="1727078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Intégrer l’évaluation de l’accessibilité dans vos méthodes</a:t>
            </a:r>
            <a:endParaRPr lang="fr-FR" dirty="0"/>
          </a:p>
        </p:txBody>
      </p:sp>
      <p:sp>
        <p:nvSpPr>
          <p:cNvPr id="5" name="Chevron 4"/>
          <p:cNvSpPr/>
          <p:nvPr/>
        </p:nvSpPr>
        <p:spPr>
          <a:xfrm>
            <a:off x="2728748" y="1727078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331640" y="1877061"/>
            <a:ext cx="825547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conception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76607" y="1877061"/>
            <a:ext cx="1136530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410440" y="1784728"/>
            <a:ext cx="92813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qualification</a:t>
            </a:r>
            <a:br>
              <a:rPr lang="fr-FR" sz="1200" dirty="0" smtClean="0">
                <a:solidFill>
                  <a:schemeClr val="bg1"/>
                </a:solidFill>
              </a:rPr>
            </a:br>
            <a:r>
              <a:rPr lang="fr-FR" sz="1200" dirty="0" smtClean="0">
                <a:solidFill>
                  <a:schemeClr val="bg1"/>
                </a:solidFill>
              </a:rPr>
              <a:t>/ recette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326926" y="1877061"/>
            <a:ext cx="803105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production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683568" y="2510651"/>
            <a:ext cx="8280921" cy="1888877"/>
            <a:chOff x="759412" y="3260645"/>
            <a:chExt cx="8280921" cy="1888877"/>
          </a:xfrm>
        </p:grpSpPr>
        <p:sp>
          <p:nvSpPr>
            <p:cNvPr id="2" name="Rectangle 1"/>
            <p:cNvSpPr/>
            <p:nvPr/>
          </p:nvSpPr>
          <p:spPr>
            <a:xfrm>
              <a:off x="971601" y="3579862"/>
              <a:ext cx="799288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chemeClr val="tx1"/>
                </a:buClr>
                <a:buSzPct val="120000"/>
              </a:pPr>
              <a:r>
                <a:rPr lang="fr-FR" sz="1600" dirty="0" smtClean="0"/>
                <a:t>3 grands </a:t>
              </a:r>
              <a:r>
                <a:rPr lang="fr-FR" sz="1600" dirty="0"/>
                <a:t>types :</a:t>
              </a:r>
            </a:p>
            <a:p>
              <a:pPr marL="466725" lvl="2" indent="-285750">
                <a:buClr>
                  <a:schemeClr val="tx1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Helvetica 55 Roman" panose="020B0604020202020204" pitchFamily="34" charset="0"/>
                </a:rPr>
                <a:t>Évaluation technique 	</a:t>
              </a:r>
            </a:p>
            <a:p>
              <a:pPr marL="923925" lvl="3" indent="-285750">
                <a:buClr>
                  <a:schemeClr val="tx1"/>
                </a:buClr>
                <a:buSzPct val="120000"/>
                <a:buFont typeface="Wingdings" panose="05000000000000000000" pitchFamily="2" charset="2"/>
                <a:buChar char="v"/>
              </a:pPr>
              <a:r>
                <a:rPr lang="fr-FR" sz="1600" dirty="0" smtClean="0">
                  <a:latin typeface="Helvetica 55 Roman" panose="020B0604020202020204" pitchFamily="34" charset="0"/>
                </a:rPr>
                <a:t>Évaluation </a:t>
              </a:r>
              <a:r>
                <a:rPr lang="fr-FR" sz="1600" dirty="0">
                  <a:latin typeface="Helvetica 55 Roman" panose="020B0604020202020204" pitchFamily="34" charset="0"/>
                </a:rPr>
                <a:t>automatique</a:t>
              </a:r>
            </a:p>
            <a:p>
              <a:pPr marL="923925" lvl="3" indent="-285750">
                <a:buClr>
                  <a:schemeClr val="tx1"/>
                </a:buClr>
                <a:buSzPct val="120000"/>
                <a:buFont typeface="Wingdings" panose="05000000000000000000" pitchFamily="2" charset="2"/>
                <a:buChar char="v"/>
              </a:pPr>
              <a:r>
                <a:rPr lang="fr-FR" sz="1600" dirty="0">
                  <a:latin typeface="Helvetica 55 Roman" panose="020B0604020202020204" pitchFamily="34" charset="0"/>
                </a:rPr>
                <a:t>Évaluation </a:t>
              </a:r>
              <a:r>
                <a:rPr lang="fr-FR" sz="1600" dirty="0" smtClean="0">
                  <a:latin typeface="Helvetica 55 Roman" panose="020B0604020202020204" pitchFamily="34" charset="0"/>
                </a:rPr>
                <a:t>manuelle</a:t>
              </a:r>
            </a:p>
            <a:p>
              <a:pPr marL="466725" lvl="2" indent="-285750">
                <a:buClr>
                  <a:schemeClr val="tx1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Helvetica 55 Roman" panose="020B0604020202020204" pitchFamily="34" charset="0"/>
                </a:rPr>
                <a:t>Évaluation fonctionnelle</a:t>
              </a:r>
              <a:endParaRPr lang="fr-FR" sz="1600" dirty="0">
                <a:latin typeface="Helvetica 55 Roman" panose="020B0604020202020204" pitchFamily="34" charset="0"/>
              </a:endParaRPr>
            </a:p>
            <a:p>
              <a:pPr marL="466725" lvl="2" indent="-285750">
                <a:buClr>
                  <a:schemeClr val="tx1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Helvetica 55 Roman" panose="020B0604020202020204" pitchFamily="34" charset="0"/>
                </a:rPr>
                <a:t>Test utilisateur </a:t>
              </a:r>
              <a:r>
                <a:rPr lang="fr-FR" sz="1600" dirty="0" smtClean="0">
                  <a:latin typeface="Helvetica 55 Roman" panose="020B0604020202020204" pitchFamily="34" charset="0"/>
                </a:rPr>
                <a:t>(Conception </a:t>
              </a:r>
              <a:r>
                <a:rPr lang="fr-FR" sz="1600" dirty="0">
                  <a:latin typeface="Helvetica 55 Roman" panose="020B0604020202020204" pitchFamily="34" charset="0"/>
                </a:rPr>
                <a:t>centrée </a:t>
              </a:r>
              <a:r>
                <a:rPr lang="fr-FR" sz="1600" dirty="0" smtClean="0">
                  <a:latin typeface="Helvetica 55 Roman" panose="020B0604020202020204" pitchFamily="34" charset="0"/>
                </a:rPr>
                <a:t>utilisateur, conception inclusive)</a:t>
              </a:r>
              <a:endParaRPr lang="fr-FR" sz="1600" dirty="0">
                <a:latin typeface="Helvetica 55 Roman" panose="020B0604020202020204" pitchFamily="34" charset="0"/>
              </a:endParaRPr>
            </a:p>
          </p:txBody>
        </p:sp>
        <p:sp>
          <p:nvSpPr>
            <p:cNvPr id="7" name="Accolade fermante 6"/>
            <p:cNvSpPr/>
            <p:nvPr/>
          </p:nvSpPr>
          <p:spPr>
            <a:xfrm rot="5400000">
              <a:off x="4705427" y="-685370"/>
              <a:ext cx="388892" cy="828092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n w="38100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75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checklists 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1199" r="30453" b="6493"/>
          <a:stretch/>
        </p:blipFill>
        <p:spPr bwMode="auto">
          <a:xfrm>
            <a:off x="827583" y="843558"/>
            <a:ext cx="5588457" cy="36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https://smashboards.com/attachments/layton-png.160897/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97" y="5524078"/>
            <a:ext cx="1531944" cy="204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U:\formation\illus-layton\177deb95ef94dbf0bc9ab9ff589585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139702"/>
            <a:ext cx="2350568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4505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503262"/>
          </a:xfrm>
        </p:spPr>
        <p:txBody>
          <a:bodyPr/>
          <a:lstStyle/>
          <a:p>
            <a:r>
              <a:rPr lang="fr-FR" dirty="0" smtClean="0"/>
              <a:t>Les checklists </a:t>
            </a:r>
            <a:br>
              <a:rPr lang="fr-FR" dirty="0" smtClean="0"/>
            </a:br>
            <a:r>
              <a:rPr lang="fr-FR" sz="1050" dirty="0" smtClean="0">
                <a:solidFill>
                  <a:schemeClr val="tx1"/>
                </a:solidFill>
              </a:rPr>
              <a:t/>
            </a:r>
            <a:br>
              <a:rPr lang="fr-FR" sz="1050" dirty="0" smtClean="0">
                <a:solidFill>
                  <a:schemeClr val="tx1"/>
                </a:solidFill>
              </a:rPr>
            </a:br>
            <a:r>
              <a:rPr lang="fr-FR" sz="1050" dirty="0" smtClean="0">
                <a:solidFill>
                  <a:schemeClr val="tx1"/>
                </a:solidFill>
              </a:rPr>
              <a:t/>
            </a:r>
            <a:br>
              <a:rPr lang="fr-FR" sz="1050" dirty="0" smtClean="0">
                <a:solidFill>
                  <a:schemeClr val="tx1"/>
                </a:solidFill>
              </a:rPr>
            </a:br>
            <a:r>
              <a:rPr lang="fr-FR" sz="1050" dirty="0" smtClean="0">
                <a:solidFill>
                  <a:schemeClr val="tx1"/>
                </a:solidFill>
              </a:rPr>
              <a:t/>
            </a:r>
            <a:br>
              <a:rPr lang="fr-FR" sz="1050" dirty="0" smtClean="0">
                <a:solidFill>
                  <a:schemeClr val="tx1"/>
                </a:solidFill>
              </a:rPr>
            </a:b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s://smashboards.com/attachments/layton-png.160897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25" y="3061656"/>
            <a:ext cx="1531944" cy="204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965299" y="584140"/>
            <a:ext cx="7207101" cy="86177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400" dirty="0" smtClean="0"/>
              <a:t>Lancer l’url : </a:t>
            </a:r>
            <a:r>
              <a:rPr lang="fr-FR" sz="1400" dirty="0" smtClean="0">
                <a:hlinkClick r:id="rId4"/>
              </a:rPr>
              <a:t>https://a11y-guidelines.orange.com/web/incontournables.html#test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/>
              <a:t>Ouvrir l’onglet Tests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/>
              <a:t>Consulter un test : </a:t>
            </a:r>
            <a:endParaRPr lang="fr-FR" sz="1400" dirty="0"/>
          </a:p>
          <a:p>
            <a:endParaRPr lang="fr-FR" sz="1400" dirty="0" smtClean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1199" r="15928" b="6493"/>
          <a:stretch/>
        </p:blipFill>
        <p:spPr bwMode="auto">
          <a:xfrm>
            <a:off x="1259632" y="1275606"/>
            <a:ext cx="7137914" cy="36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1" name="Groupe 20"/>
          <p:cNvGrpSpPr/>
          <p:nvPr/>
        </p:nvGrpSpPr>
        <p:grpSpPr>
          <a:xfrm>
            <a:off x="2771878" y="1841798"/>
            <a:ext cx="1286117" cy="153888"/>
            <a:chOff x="2771878" y="1841798"/>
            <a:chExt cx="1286117" cy="153888"/>
          </a:xfrm>
        </p:grpSpPr>
        <p:sp>
          <p:nvSpPr>
            <p:cNvPr id="24" name="ZoneTexte 23"/>
            <p:cNvSpPr txBox="1"/>
            <p:nvPr/>
          </p:nvSpPr>
          <p:spPr>
            <a:xfrm>
              <a:off x="3193976" y="1841798"/>
              <a:ext cx="864019" cy="15388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00" b="1" dirty="0" smtClean="0">
                  <a:solidFill>
                    <a:srgbClr val="FF0000"/>
                  </a:solidFill>
                </a:rPr>
                <a:t>1. Thématique</a:t>
              </a:r>
            </a:p>
          </p:txBody>
        </p:sp>
        <p:cxnSp>
          <p:nvCxnSpPr>
            <p:cNvPr id="25" name="Connecteur droit avec flèche 24"/>
            <p:cNvCxnSpPr/>
            <p:nvPr/>
          </p:nvCxnSpPr>
          <p:spPr>
            <a:xfrm flipH="1">
              <a:off x="2771878" y="1933550"/>
              <a:ext cx="36003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/>
          <p:cNvGrpSpPr/>
          <p:nvPr/>
        </p:nvGrpSpPr>
        <p:grpSpPr>
          <a:xfrm>
            <a:off x="2555776" y="2057822"/>
            <a:ext cx="1656184" cy="297904"/>
            <a:chOff x="2555776" y="2057822"/>
            <a:chExt cx="1656184" cy="297904"/>
          </a:xfrm>
        </p:grpSpPr>
        <p:sp>
          <p:nvSpPr>
            <p:cNvPr id="30" name="ZoneTexte 29"/>
            <p:cNvSpPr txBox="1"/>
            <p:nvPr/>
          </p:nvSpPr>
          <p:spPr>
            <a:xfrm>
              <a:off x="3194053" y="2057822"/>
              <a:ext cx="1017907" cy="15388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r>
                <a:rPr lang="fr-FR" sz="1000" b="1" dirty="0" smtClean="0">
                  <a:solidFill>
                    <a:schemeClr val="accent2">
                      <a:lumMod val="75000"/>
                    </a:schemeClr>
                  </a:solidFill>
                </a:rPr>
                <a:t>. Intitulé du test</a:t>
              </a:r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 flipH="1">
              <a:off x="2555776" y="2149574"/>
              <a:ext cx="553378" cy="20615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/>
          <p:cNvGrpSpPr/>
          <p:nvPr/>
        </p:nvGrpSpPr>
        <p:grpSpPr>
          <a:xfrm>
            <a:off x="1403648" y="2057822"/>
            <a:ext cx="4968552" cy="2242120"/>
            <a:chOff x="1403648" y="2057822"/>
            <a:chExt cx="4968552" cy="2242120"/>
          </a:xfrm>
        </p:grpSpPr>
        <p:sp>
          <p:nvSpPr>
            <p:cNvPr id="33" name="Rectangle 32"/>
            <p:cNvSpPr/>
            <p:nvPr/>
          </p:nvSpPr>
          <p:spPr>
            <a:xfrm>
              <a:off x="1403648" y="2472122"/>
              <a:ext cx="4968552" cy="182782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572000" y="2057822"/>
              <a:ext cx="1341714" cy="15388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00" b="1" dirty="0" smtClean="0">
                  <a:solidFill>
                    <a:schemeClr val="accent3">
                      <a:lumMod val="75000"/>
                    </a:schemeClr>
                  </a:solidFill>
                </a:rPr>
                <a:t>3. Le mode opératoire</a:t>
              </a:r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flipH="1">
              <a:off x="3496503" y="2154208"/>
              <a:ext cx="998866" cy="484312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6444208" y="1576224"/>
            <a:ext cx="1953338" cy="3299782"/>
            <a:chOff x="6444208" y="1576224"/>
            <a:chExt cx="1953338" cy="3299782"/>
          </a:xfrm>
        </p:grpSpPr>
        <p:sp>
          <p:nvSpPr>
            <p:cNvPr id="37" name="Rectangle 36"/>
            <p:cNvSpPr/>
            <p:nvPr/>
          </p:nvSpPr>
          <p:spPr>
            <a:xfrm>
              <a:off x="6444208" y="1779662"/>
              <a:ext cx="1953338" cy="3096344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444208" y="1576224"/>
              <a:ext cx="742191" cy="15388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00" b="1" dirty="0">
                  <a:solidFill>
                    <a:schemeClr val="accent4">
                      <a:lumMod val="25000"/>
                    </a:schemeClr>
                  </a:solidFill>
                </a:rPr>
                <a:t>4</a:t>
              </a:r>
              <a:r>
                <a:rPr lang="fr-FR" sz="1000" b="1" dirty="0" smtClean="0">
                  <a:solidFill>
                    <a:schemeClr val="accent4">
                      <a:lumMod val="25000"/>
                    </a:schemeClr>
                  </a:solidFill>
                </a:rPr>
                <a:t>. Les filtres</a:t>
              </a:r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>
              <a:off x="7236296" y="1653168"/>
              <a:ext cx="432048" cy="76944"/>
            </a:xfrm>
            <a:prstGeom prst="straightConnector1">
              <a:avLst/>
            </a:prstGeom>
            <a:ln w="19050">
              <a:solidFill>
                <a:schemeClr val="accent4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039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Checklist Concepteur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A vous de tester !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3" name="Picture 3" descr="U:\formation\illus-layton\3b86512c82f492adc2002a8d642fd53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81658"/>
            <a:ext cx="3250332" cy="325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6804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Mais d’abord, quelques </a:t>
            </a:r>
            <a:r>
              <a:rPr lang="fr-FR" dirty="0" smtClean="0"/>
              <a:t>outils :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err="1" smtClean="0"/>
              <a:t>Color</a:t>
            </a:r>
            <a:r>
              <a:rPr lang="fr-FR" dirty="0" smtClean="0"/>
              <a:t> </a:t>
            </a:r>
            <a:r>
              <a:rPr lang="fr-FR" dirty="0" err="1" smtClean="0"/>
              <a:t>contrast</a:t>
            </a:r>
            <a:r>
              <a:rPr lang="fr-FR" dirty="0" smtClean="0"/>
              <a:t> analyser</a:t>
            </a:r>
            <a:endParaRPr lang="fr-FR" dirty="0"/>
          </a:p>
        </p:txBody>
      </p:sp>
      <p:pic>
        <p:nvPicPr>
          <p:cNvPr id="3074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31590"/>
            <a:ext cx="2966070" cy="367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03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Colour</a:t>
            </a:r>
            <a:r>
              <a:rPr lang="fr-FR" dirty="0" smtClean="0"/>
              <a:t> </a:t>
            </a:r>
            <a:r>
              <a:rPr lang="fr-FR" dirty="0" err="1" smtClean="0"/>
              <a:t>Contrast</a:t>
            </a:r>
            <a:r>
              <a:rPr lang="fr-FR" dirty="0" smtClean="0"/>
              <a:t> Analyser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4" name="Picture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22167"/>
            <a:ext cx="8066087" cy="2656379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216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4326" y="268289"/>
            <a:ext cx="6849962" cy="2301874"/>
          </a:xfrm>
        </p:spPr>
        <p:txBody>
          <a:bodyPr/>
          <a:lstStyle/>
          <a:p>
            <a:r>
              <a:rPr lang="fr-FR" dirty="0" smtClean="0">
                <a:solidFill>
                  <a:srgbClr val="FF7900"/>
                </a:solidFill>
              </a:rPr>
              <a:t>Tester l’accessibilité</a:t>
            </a:r>
            <a:br>
              <a:rPr lang="fr-FR" dirty="0" smtClean="0">
                <a:solidFill>
                  <a:srgbClr val="FF7900"/>
                </a:solidFill>
              </a:rPr>
            </a:br>
            <a:r>
              <a:rPr lang="fr-FR" dirty="0" smtClean="0">
                <a:solidFill>
                  <a:srgbClr val="FF7900"/>
                </a:solidFill>
              </a:rPr>
              <a:t>de </a:t>
            </a:r>
            <a:r>
              <a:rPr lang="fr-FR" dirty="0">
                <a:solidFill>
                  <a:srgbClr val="FF7900"/>
                </a:solidFill>
              </a:rPr>
              <a:t>vos </a:t>
            </a:r>
            <a:r>
              <a:rPr lang="fr-FR" dirty="0" smtClean="0">
                <a:solidFill>
                  <a:srgbClr val="FF7900"/>
                </a:solidFill>
              </a:rPr>
              <a:t>livrables</a:t>
            </a:r>
            <a:br>
              <a:rPr lang="fr-FR" dirty="0" smtClean="0">
                <a:solidFill>
                  <a:srgbClr val="FF7900"/>
                </a:solidFill>
              </a:rPr>
            </a:br>
            <a:r>
              <a:rPr lang="fr-FR" dirty="0" smtClean="0">
                <a:solidFill>
                  <a:srgbClr val="FF7900"/>
                </a:solidFill>
              </a:rPr>
              <a:t>pour </a:t>
            </a:r>
            <a:r>
              <a:rPr lang="fr-FR" dirty="0">
                <a:solidFill>
                  <a:srgbClr val="FF7900"/>
                </a:solidFill>
              </a:rPr>
              <a:t>les nuls</a:t>
            </a:r>
            <a:endParaRPr lang="fr-FR" dirty="0">
              <a:solidFill>
                <a:srgbClr val="F16E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0687" y="2704144"/>
            <a:ext cx="6853601" cy="966156"/>
          </a:xfrm>
        </p:spPr>
        <p:txBody>
          <a:bodyPr/>
          <a:lstStyle/>
          <a:p>
            <a:pPr lvl="0"/>
            <a:r>
              <a:rPr lang="fr-FR" b="1" dirty="0">
                <a:solidFill>
                  <a:srgbClr val="FFFFFF"/>
                </a:solidFill>
              </a:rPr>
              <a:t>Vincent </a:t>
            </a:r>
            <a:r>
              <a:rPr lang="fr-FR" b="1" dirty="0" smtClean="0">
                <a:solidFill>
                  <a:srgbClr val="FFFFFF"/>
                </a:solidFill>
              </a:rPr>
              <a:t>ANIORT @</a:t>
            </a:r>
            <a:r>
              <a:rPr lang="fr-FR" b="1" dirty="0" err="1" smtClean="0">
                <a:solidFill>
                  <a:srgbClr val="FFFFFF"/>
                </a:solidFill>
              </a:rPr>
              <a:t>sanvin</a:t>
            </a:r>
            <a:endParaRPr lang="fr-FR" b="1" dirty="0">
              <a:solidFill>
                <a:srgbClr val="FFFFFF"/>
              </a:solidFill>
            </a:endParaRPr>
          </a:p>
          <a:p>
            <a:r>
              <a:rPr lang="fr-FR" dirty="0">
                <a:hlinkClick r:id="rId2"/>
              </a:rPr>
              <a:t>vincent.aniort@orange.com</a:t>
            </a:r>
            <a:endParaRPr lang="fr-FR" dirty="0"/>
          </a:p>
          <a:p>
            <a:pPr lvl="0"/>
            <a:r>
              <a:rPr lang="fr-FR" b="1" dirty="0" smtClean="0">
                <a:solidFill>
                  <a:srgbClr val="FFFFFF"/>
                </a:solidFill>
              </a:rPr>
              <a:t>Laurent CINTAS</a:t>
            </a:r>
            <a:endParaRPr lang="fr-FR" b="1" dirty="0">
              <a:solidFill>
                <a:srgbClr val="FFFFFF"/>
              </a:solidFill>
            </a:endParaRPr>
          </a:p>
          <a:p>
            <a:r>
              <a:rPr lang="fr-FR" dirty="0" smtClean="0">
                <a:hlinkClick r:id="rId3"/>
              </a:rPr>
              <a:t>laurent.cintas.ext@orange.com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853461" y="266701"/>
            <a:ext cx="1976214" cy="3403600"/>
          </a:xfrm>
        </p:spPr>
        <p:txBody>
          <a:bodyPr/>
          <a:lstStyle/>
          <a:p>
            <a:pPr algn="r"/>
            <a:r>
              <a:rPr lang="fr-FR" dirty="0" smtClean="0"/>
              <a:t>2019</a:t>
            </a:r>
            <a:endParaRPr lang="fr-FR" dirty="0"/>
          </a:p>
        </p:txBody>
      </p:sp>
      <p:pic>
        <p:nvPicPr>
          <p:cNvPr id="1026" name="Picture 2" descr="U:\formation\illus-layton\d2nqnje-1fe2e1b0-9c81-49eb-b372-305bbfcf28ba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20" y="1608417"/>
            <a:ext cx="1969418" cy="23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85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Tester avec </a:t>
            </a:r>
            <a:r>
              <a:rPr lang="fr-FR" dirty="0" err="1" smtClean="0"/>
              <a:t>Colour</a:t>
            </a:r>
            <a:r>
              <a:rPr lang="fr-FR" dirty="0" smtClean="0"/>
              <a:t> </a:t>
            </a:r>
            <a:r>
              <a:rPr lang="fr-FR" dirty="0" err="1" smtClean="0"/>
              <a:t>Contrast</a:t>
            </a:r>
            <a:r>
              <a:rPr lang="fr-FR" dirty="0" smtClean="0"/>
              <a:t> Analyser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332163"/>
          </a:xfrm>
        </p:spPr>
        <p:txBody>
          <a:bodyPr/>
          <a:lstStyle/>
          <a:p>
            <a:pPr marL="342900" indent="-342900">
              <a:buClr>
                <a:srgbClr val="F16E00"/>
              </a:buClr>
              <a:buSzPct val="120000"/>
              <a:buFont typeface="+mj-lt"/>
              <a:buAutoNum type="arabicPeriod"/>
            </a:pPr>
            <a:r>
              <a:rPr lang="fr-FR" dirty="0" smtClean="0"/>
              <a:t>Ouvrir la page « portail.html »</a:t>
            </a:r>
          </a:p>
          <a:p>
            <a:pPr marL="342900" indent="-342900">
              <a:buClr>
                <a:srgbClr val="F16E00"/>
              </a:buClr>
              <a:buSzPct val="120000"/>
              <a:buFont typeface="+mj-lt"/>
              <a:buAutoNum type="arabicPeriod"/>
            </a:pPr>
            <a:r>
              <a:rPr lang="fr-FR" dirty="0"/>
              <a:t>Ouvrir le test « Assurer un contraste suffisant entre texte et fond </a:t>
            </a:r>
            <a:r>
              <a:rPr lang="fr-FR" dirty="0" smtClean="0"/>
              <a:t>»</a:t>
            </a:r>
          </a:p>
          <a:p>
            <a:pPr marL="342900" indent="-342900">
              <a:buClr>
                <a:srgbClr val="F16E00"/>
              </a:buClr>
              <a:buSzPct val="120000"/>
              <a:buFont typeface="+mj-lt"/>
              <a:buAutoNum type="arabicPeriod"/>
            </a:pPr>
            <a:r>
              <a:rPr lang="fr-FR" dirty="0" smtClean="0"/>
              <a:t>Suivre la « Procédure »</a:t>
            </a:r>
          </a:p>
          <a:p>
            <a:pPr marL="342900" indent="-342900">
              <a:buClr>
                <a:srgbClr val="F16E00"/>
              </a:buClr>
              <a:buSzPct val="120000"/>
              <a:buFont typeface="+mj-lt"/>
              <a:buAutoNum type="arabicPeriod"/>
            </a:pPr>
            <a:r>
              <a:rPr lang="fr-FR" dirty="0" smtClean="0">
                <a:solidFill>
                  <a:srgbClr val="F16E00"/>
                </a:solidFill>
              </a:rPr>
              <a:t>Identifiez-vous des anomalies ?</a:t>
            </a:r>
            <a:endParaRPr lang="fr-FR" dirty="0">
              <a:solidFill>
                <a:srgbClr val="F16E00"/>
              </a:solidFill>
            </a:endParaRPr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5" t="41130" r="34071" b="27264"/>
          <a:stretch/>
        </p:blipFill>
        <p:spPr bwMode="auto">
          <a:xfrm>
            <a:off x="1204502" y="1995686"/>
            <a:ext cx="6984776" cy="25119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393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Tester avec </a:t>
            </a:r>
            <a:r>
              <a:rPr lang="fr-FR" dirty="0" err="1" smtClean="0"/>
              <a:t>Colour</a:t>
            </a:r>
            <a:r>
              <a:rPr lang="fr-FR" dirty="0" smtClean="0"/>
              <a:t> </a:t>
            </a:r>
            <a:r>
              <a:rPr lang="fr-FR" dirty="0" err="1" smtClean="0"/>
              <a:t>Contrast</a:t>
            </a:r>
            <a:r>
              <a:rPr lang="fr-FR" dirty="0" smtClean="0"/>
              <a:t> Analyser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t="14026" r="1717"/>
          <a:stretch/>
        </p:blipFill>
        <p:spPr bwMode="auto">
          <a:xfrm>
            <a:off x="899592" y="996628"/>
            <a:ext cx="5220000" cy="32769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16016" y="2491088"/>
            <a:ext cx="1224136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smtClean="0">
              <a:solidFill>
                <a:srgbClr val="00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6156176" y="1000004"/>
            <a:ext cx="3120600" cy="4236042"/>
            <a:chOff x="6156176" y="1000004"/>
            <a:chExt cx="3120600" cy="4236042"/>
          </a:xfrm>
        </p:grpSpPr>
        <p:grpSp>
          <p:nvGrpSpPr>
            <p:cNvPr id="10" name="Groupe 9"/>
            <p:cNvGrpSpPr/>
            <p:nvPr/>
          </p:nvGrpSpPr>
          <p:grpSpPr>
            <a:xfrm>
              <a:off x="6156176" y="1000004"/>
              <a:ext cx="2841774" cy="2723874"/>
              <a:chOff x="6156176" y="1000004"/>
              <a:chExt cx="2841774" cy="2723874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753"/>
              <a:stretch/>
            </p:blipFill>
            <p:spPr bwMode="auto">
              <a:xfrm>
                <a:off x="6156176" y="1000004"/>
                <a:ext cx="2841774" cy="27238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244406" y="1995686"/>
                <a:ext cx="1423938" cy="5760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 smtClean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4" name="Picture 7" descr="U:\formation\illus-layton\kisspng-professor-layton-and-the-azran-legacies-professor-5af4422abfd7c9.327569971525957162785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61770" y="3221040"/>
              <a:ext cx="2015006" cy="2015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00538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concepteur »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563638"/>
            <a:ext cx="4104456" cy="328478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Donner des titres aux rubriques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Définir des équivalents textuels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Ne pas utiliser la couleur ou tout autre information sensorielle comme seule source d’information </a:t>
            </a:r>
            <a:endParaRPr lang="fr-FR" sz="1050" b="1" dirty="0" smtClean="0"/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 contraste suffisant entre texte et fond 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Situer explicitement la page dans le site</a:t>
            </a:r>
            <a:br>
              <a:rPr lang="fr-FR" sz="1050" b="1" dirty="0"/>
            </a:br>
            <a:r>
              <a:rPr lang="fr-FR" sz="1050" b="1" dirty="0"/>
              <a:t>et fournir plusieurs moyens d'y accéder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Libeller les liens et boutons de façon concise</a:t>
            </a:r>
            <a:br>
              <a:rPr lang="fr-FR" sz="1050" b="1" dirty="0"/>
            </a:br>
            <a:r>
              <a:rPr lang="fr-FR" sz="1050" b="1" dirty="0"/>
              <a:t>et sans équivoque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liens d’évitement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4048" y="1563638"/>
            <a:ext cx="4032448" cy="3024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>
                <a:solidFill>
                  <a:srgbClr val="F16E00"/>
                </a:solidFill>
              </a:rPr>
              <a:t>Navigation 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S’assurer que l'ordre de lecture et les déplacements du focus sont logiques et </a:t>
            </a:r>
            <a:r>
              <a:rPr lang="fr-FR" sz="1050" b="1" dirty="0" smtClean="0"/>
              <a:t>cohérents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une bonne visibilité du focus </a:t>
            </a:r>
            <a:endParaRPr lang="fr-FR" sz="1050" b="1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</a:t>
            </a:r>
            <a:r>
              <a:rPr lang="fr-FR" sz="1050" b="1" dirty="0">
                <a:solidFill>
                  <a:srgbClr val="F16E00"/>
                </a:solidFill>
              </a:rPr>
              <a:t>en page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Identifier les différentes régions et éléments de la page et veiller à la cohérence des regroupements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1563638"/>
            <a:ext cx="0" cy="35783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6314229" cy="64633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/>
              <a:t>Les tests concepteur sont utiles en phase de création/conception afin de :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maquettes et des </a:t>
            </a:r>
            <a:r>
              <a:rPr lang="fr-FR" sz="1400" dirty="0" err="1" smtClean="0"/>
              <a:t>wireframes</a:t>
            </a:r>
            <a:r>
              <a:rPr lang="fr-FR" sz="1400" dirty="0" smtClean="0"/>
              <a:t> plus accessibles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spécifications d’accessibilité pour les développeurs </a:t>
            </a:r>
          </a:p>
        </p:txBody>
      </p:sp>
      <p:sp>
        <p:nvSpPr>
          <p:cNvPr id="3" name="Rectangle 2"/>
          <p:cNvSpPr/>
          <p:nvPr/>
        </p:nvSpPr>
        <p:spPr>
          <a:xfrm>
            <a:off x="4932040" y="2715766"/>
            <a:ext cx="3888432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1775634"/>
            <a:ext cx="1944216" cy="180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1885" y="3942021"/>
            <a:ext cx="3020035" cy="645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922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concepteur » </a:t>
            </a:r>
            <a:r>
              <a:rPr lang="fr-FR" dirty="0"/>
              <a:t/>
            </a:r>
            <a:br>
              <a:rPr lang="fr-FR" dirty="0"/>
            </a:br>
            <a:endParaRPr lang="fr-FR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203598"/>
            <a:ext cx="4104456" cy="393837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Donner des titres aux rubriques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Structurer les tableaux de données </a:t>
            </a: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Définir des équivalent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Rendre accessible les pistes audio, vidéo et les </a:t>
            </a:r>
            <a:r>
              <a:rPr lang="fr-FR" sz="1050" b="1" dirty="0" smtClean="0"/>
              <a:t>animations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Éviter les </a:t>
            </a:r>
            <a:r>
              <a:rPr lang="fr-FR" sz="1050" b="1" dirty="0" err="1"/>
              <a:t>captchas</a:t>
            </a: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Ne pas utiliser la couleur ou tout autre information sensorielle comme seule source d’information </a:t>
            </a:r>
            <a:endParaRPr lang="fr-FR" sz="1050" b="1" dirty="0" smtClean="0"/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 contraste suffisant entre texte et fond </a:t>
            </a: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Situer explicitement la page dans le </a:t>
            </a:r>
            <a:r>
              <a:rPr lang="fr-FR" sz="1000" dirty="0" smtClean="0"/>
              <a:t>site</a:t>
            </a:r>
            <a:br>
              <a:rPr lang="fr-FR" sz="1000" dirty="0" smtClean="0"/>
            </a:br>
            <a:r>
              <a:rPr lang="fr-FR" sz="1000" dirty="0" smtClean="0"/>
              <a:t>et fournir </a:t>
            </a:r>
            <a:r>
              <a:rPr lang="fr-FR" sz="1000" dirty="0"/>
              <a:t>plusieurs moyens d'y </a:t>
            </a:r>
            <a:r>
              <a:rPr lang="fr-FR" sz="1000" dirty="0" smtClean="0"/>
              <a:t>accéder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Rassurer l’utilisateur par des messages </a:t>
            </a:r>
            <a:r>
              <a:rPr lang="fr-FR" sz="1000" dirty="0" smtClean="0"/>
              <a:t>contextuels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Permettre à l’utilisateur de contrôler les </a:t>
            </a:r>
            <a:r>
              <a:rPr lang="fr-FR" sz="1000" dirty="0" smtClean="0"/>
              <a:t>animations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 smtClean="0"/>
              <a:t>Éviter les boites de dialogues et l’ouverture de nouvelles fenêtres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S’assurer que l’utilisateur garde le contrôle du système lors des </a:t>
            </a:r>
            <a:r>
              <a:rPr lang="fr-FR" sz="1000" dirty="0" smtClean="0"/>
              <a:t>interactions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Libeller les liens et boutons de façon </a:t>
            </a:r>
            <a:r>
              <a:rPr lang="fr-FR" sz="1000" dirty="0" smtClean="0"/>
              <a:t>concise et </a:t>
            </a:r>
            <a:r>
              <a:rPr lang="fr-FR" sz="1000" dirty="0"/>
              <a:t>sans </a:t>
            </a:r>
            <a:r>
              <a:rPr lang="fr-FR" sz="1000" dirty="0" smtClean="0"/>
              <a:t>équivoque</a:t>
            </a:r>
            <a:br>
              <a:rPr lang="fr-FR" sz="1000" dirty="0" smtClean="0"/>
            </a:br>
            <a:endParaRPr lang="fr-FR" sz="10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4048" y="1275606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Fournir </a:t>
            </a:r>
            <a:r>
              <a:rPr lang="fr-FR" sz="1050" b="1" dirty="0"/>
              <a:t>des liens </a:t>
            </a:r>
            <a:r>
              <a:rPr lang="fr-FR" sz="1050" b="1" dirty="0" smtClean="0"/>
              <a:t>d’évitement</a:t>
            </a:r>
            <a:endParaRPr lang="fr-FR" sz="1050" b="1" dirty="0">
              <a:solidFill>
                <a:srgbClr val="F16E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</a:t>
            </a:r>
            <a:r>
              <a:rPr lang="fr-FR" sz="1050" b="1" dirty="0">
                <a:solidFill>
                  <a:srgbClr val="F16E00"/>
                </a:solidFill>
              </a:rPr>
              <a:t>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S’assurer que l'ordre de lecture et les déplacements du focus sont logiques et </a:t>
            </a:r>
            <a:r>
              <a:rPr lang="fr-FR" sz="1050" b="1" dirty="0" smtClean="0"/>
              <a:t>cohérents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une bonne visibilité du </a:t>
            </a:r>
            <a:r>
              <a:rPr lang="fr-FR" sz="1050" b="1" dirty="0" smtClean="0"/>
              <a:t>focus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une navigation uniquement clavier  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en page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Identifier les différentes régions et éléments de la page et veiller à la cohérence des </a:t>
            </a:r>
            <a:r>
              <a:rPr lang="fr-FR" sz="1050" b="1" dirty="0" smtClean="0"/>
              <a:t>regroupements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Aérer ou rendre possible l’aération des </a:t>
            </a:r>
            <a:r>
              <a:rPr lang="fr-FR" sz="1050" b="1" dirty="0" smtClean="0"/>
              <a:t>textes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Utiliser des tailles relatives pour faire du web adaptatif </a:t>
            </a:r>
            <a:endParaRPr lang="fr-FR" sz="1050" b="1" dirty="0" smtClean="0"/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Définir des zones sensibles de taille </a:t>
            </a:r>
            <a:r>
              <a:rPr lang="fr-FR" sz="1050" b="1" dirty="0" smtClean="0"/>
              <a:t>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Formulaire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Faciliter la complétion des </a:t>
            </a:r>
            <a:r>
              <a:rPr lang="fr-FR" sz="1050" b="1" dirty="0" smtClean="0"/>
              <a:t>formulaires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Protéger l’utilisateur des erreurs dans les </a:t>
            </a:r>
            <a:r>
              <a:rPr lang="fr-FR" sz="1050" b="1" dirty="0" smtClean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Tactile et interactions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à l’utilisateur de choisir l’orientation de </a:t>
            </a:r>
            <a:r>
              <a:rPr lang="fr-FR" sz="1050" b="1" dirty="0" smtClean="0"/>
              <a:t>l’écran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Proposer une alternative aux gestuelles complexes </a:t>
            </a:r>
            <a:endParaRPr lang="fr-FR" sz="1050" b="1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1297672"/>
            <a:ext cx="0" cy="38443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6314229" cy="64633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/>
              <a:t>Les tests concepteur sont utiles en phase de création/conception afin de :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maquettes et des </a:t>
            </a:r>
            <a:r>
              <a:rPr lang="fr-FR" sz="1400" dirty="0" err="1" smtClean="0"/>
              <a:t>wireframes</a:t>
            </a:r>
            <a:r>
              <a:rPr lang="fr-FR" sz="1400" dirty="0" smtClean="0"/>
              <a:t> plus accessibles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spécifications d’accessibilité pour les développeurs </a:t>
            </a:r>
          </a:p>
        </p:txBody>
      </p:sp>
    </p:spTree>
    <p:extLst>
      <p:ext uri="{BB962C8B-B14F-4D97-AF65-F5344CB8AC3E}">
        <p14:creationId xmlns:p14="http://schemas.microsoft.com/office/powerpoint/2010/main" val="4370960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concepteur »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203598"/>
            <a:ext cx="4104456" cy="393837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>
                <a:solidFill>
                  <a:srgbClr val="FF0000"/>
                </a:solidFill>
              </a:rPr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>
                <a:solidFill>
                  <a:srgbClr val="FF0000"/>
                </a:solidFill>
              </a:rPr>
              <a:t>Donner des titres aux rubriques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Structurer les tableaux de données </a:t>
            </a:r>
            <a:endParaRPr lang="fr-FR" sz="1050" b="1" dirty="0" smtClean="0">
              <a:solidFill>
                <a:srgbClr val="0070C0"/>
              </a:solidFill>
            </a:endParaRPr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>
                <a:solidFill>
                  <a:srgbClr val="FF0000"/>
                </a:solidFill>
              </a:rPr>
              <a:t>Définir des équivalent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Rendre accessible les pistes audio, vidéo et les </a:t>
            </a:r>
            <a:r>
              <a:rPr lang="fr-FR" sz="1050" b="1" dirty="0" smtClean="0">
                <a:solidFill>
                  <a:srgbClr val="0070C0"/>
                </a:solidFill>
              </a:rPr>
              <a:t>animations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Éviter les </a:t>
            </a:r>
            <a:r>
              <a:rPr lang="fr-FR" sz="1050" b="1" dirty="0" err="1">
                <a:solidFill>
                  <a:srgbClr val="0070C0"/>
                </a:solidFill>
              </a:rPr>
              <a:t>captchas</a:t>
            </a:r>
            <a:endParaRPr lang="fr-FR" sz="1050" b="1" dirty="0" smtClean="0">
              <a:solidFill>
                <a:srgbClr val="0070C0"/>
              </a:solidFill>
            </a:endParaRPr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Ne pas utiliser la couleur ou tout autre information sensorielle comme seule source d’information </a:t>
            </a:r>
            <a:endParaRPr lang="fr-FR" sz="1050" b="1" dirty="0" smtClean="0">
              <a:solidFill>
                <a:srgbClr val="FF0000"/>
              </a:solidFill>
            </a:endParaRP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Assurer un contraste suffisant entre texte et fond </a:t>
            </a:r>
            <a:endParaRPr lang="fr-FR" sz="1050" b="1" dirty="0" smtClean="0">
              <a:solidFill>
                <a:srgbClr val="FF0000"/>
              </a:solidFill>
            </a:endParaRPr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</a:rPr>
              <a:t>Situer explicitement la page dans le </a:t>
            </a:r>
            <a:r>
              <a:rPr lang="fr-FR" sz="1000" dirty="0" smtClean="0">
                <a:solidFill>
                  <a:srgbClr val="FF0000"/>
                </a:solidFill>
              </a:rPr>
              <a:t>site</a:t>
            </a:r>
            <a:br>
              <a:rPr lang="fr-FR" sz="1000" dirty="0" smtClean="0">
                <a:solidFill>
                  <a:srgbClr val="FF0000"/>
                </a:solidFill>
              </a:rPr>
            </a:br>
            <a:r>
              <a:rPr lang="fr-FR" sz="1000" dirty="0" smtClean="0">
                <a:solidFill>
                  <a:srgbClr val="FF0000"/>
                </a:solidFill>
              </a:rPr>
              <a:t>et fournir </a:t>
            </a:r>
            <a:r>
              <a:rPr lang="fr-FR" sz="1000" dirty="0">
                <a:solidFill>
                  <a:srgbClr val="FF0000"/>
                </a:solidFill>
              </a:rPr>
              <a:t>plusieurs moyens d'y </a:t>
            </a:r>
            <a:r>
              <a:rPr lang="fr-FR" sz="1000" dirty="0" smtClean="0">
                <a:solidFill>
                  <a:srgbClr val="FF0000"/>
                </a:solidFill>
              </a:rPr>
              <a:t>accéder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0070C0"/>
                </a:solidFill>
              </a:rPr>
              <a:t>Rassurer l’utilisateur par des messages </a:t>
            </a:r>
            <a:r>
              <a:rPr lang="fr-FR" sz="1000" dirty="0" smtClean="0">
                <a:solidFill>
                  <a:srgbClr val="0070C0"/>
                </a:solidFill>
              </a:rPr>
              <a:t>contextuels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0070C0"/>
                </a:solidFill>
              </a:rPr>
              <a:t>Permettre à l’utilisateur de contrôler les </a:t>
            </a:r>
            <a:r>
              <a:rPr lang="fr-FR" sz="1000" dirty="0" smtClean="0">
                <a:solidFill>
                  <a:srgbClr val="0070C0"/>
                </a:solidFill>
              </a:rPr>
              <a:t>animations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 smtClean="0">
                <a:solidFill>
                  <a:srgbClr val="0070C0"/>
                </a:solidFill>
              </a:rPr>
              <a:t>Éviter les boites de dialogues et l’ouverture de nouvelles fenêtres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0070C0"/>
                </a:solidFill>
              </a:rPr>
              <a:t>S’assurer que l’utilisateur garde le contrôle du système lors des </a:t>
            </a:r>
            <a:r>
              <a:rPr lang="fr-FR" sz="1000" dirty="0" smtClean="0">
                <a:solidFill>
                  <a:srgbClr val="0070C0"/>
                </a:solidFill>
              </a:rPr>
              <a:t>interactions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</a:rPr>
              <a:t>Libeller les liens et boutons de façon </a:t>
            </a:r>
            <a:r>
              <a:rPr lang="fr-FR" sz="1000" dirty="0" smtClean="0">
                <a:solidFill>
                  <a:srgbClr val="FF0000"/>
                </a:solidFill>
              </a:rPr>
              <a:t>concise et </a:t>
            </a:r>
            <a:r>
              <a:rPr lang="fr-FR" sz="1000" dirty="0">
                <a:solidFill>
                  <a:srgbClr val="FF0000"/>
                </a:solidFill>
              </a:rPr>
              <a:t>sans </a:t>
            </a:r>
            <a:r>
              <a:rPr lang="fr-FR" sz="1000" dirty="0" smtClean="0">
                <a:solidFill>
                  <a:srgbClr val="FF0000"/>
                </a:solidFill>
              </a:rPr>
              <a:t>équivoque</a:t>
            </a:r>
            <a:r>
              <a:rPr lang="fr-FR" sz="1000" dirty="0" smtClean="0"/>
              <a:t/>
            </a:r>
            <a:br>
              <a:rPr lang="fr-FR" sz="1000" dirty="0" smtClean="0"/>
            </a:br>
            <a:endParaRPr lang="fr-FR" sz="10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4048" y="1275606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>
                <a:solidFill>
                  <a:srgbClr val="FF0000"/>
                </a:solidFill>
              </a:rPr>
              <a:t>Fournir </a:t>
            </a:r>
            <a:r>
              <a:rPr lang="fr-FR" sz="1050" b="1" dirty="0">
                <a:solidFill>
                  <a:srgbClr val="FF0000"/>
                </a:solidFill>
              </a:rPr>
              <a:t>des liens </a:t>
            </a:r>
            <a:r>
              <a:rPr lang="fr-FR" sz="1050" b="1" dirty="0" smtClean="0">
                <a:solidFill>
                  <a:srgbClr val="FF0000"/>
                </a:solidFill>
              </a:rPr>
              <a:t>d’évitement</a:t>
            </a:r>
            <a:endParaRPr lang="fr-FR" sz="105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</a:t>
            </a:r>
            <a:r>
              <a:rPr lang="fr-FR" sz="1050" b="1" dirty="0">
                <a:solidFill>
                  <a:srgbClr val="F16E00"/>
                </a:solidFill>
              </a:rPr>
              <a:t>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S’assurer que l'ordre de lecture et les déplacements du focus sont logiques et </a:t>
            </a:r>
            <a:r>
              <a:rPr lang="fr-FR" sz="1050" b="1" dirty="0" smtClean="0">
                <a:solidFill>
                  <a:srgbClr val="FF0000"/>
                </a:solidFill>
              </a:rPr>
              <a:t>cohérents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Assurer une bonne visibilité du </a:t>
            </a:r>
            <a:r>
              <a:rPr lang="fr-FR" sz="1050" b="1" dirty="0" smtClean="0">
                <a:solidFill>
                  <a:srgbClr val="FF0000"/>
                </a:solidFill>
              </a:rPr>
              <a:t>focus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Permettre une navigation uniquement clavier  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en page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Identifier les différentes régions et éléments de la page et veiller à la cohérence des </a:t>
            </a:r>
            <a:r>
              <a:rPr lang="fr-FR" sz="1050" b="1" dirty="0" smtClean="0">
                <a:solidFill>
                  <a:srgbClr val="FF0000"/>
                </a:solidFill>
              </a:rPr>
              <a:t>regroupements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Aérer ou rendre possible l’aération des </a:t>
            </a:r>
            <a:r>
              <a:rPr lang="fr-FR" sz="1050" b="1" dirty="0" smtClean="0">
                <a:solidFill>
                  <a:srgbClr val="0070C0"/>
                </a:solidFill>
              </a:rPr>
              <a:t>textes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Utiliser des tailles relatives pour faire du web adaptatif </a:t>
            </a:r>
            <a:endParaRPr lang="fr-FR" sz="1050" b="1" dirty="0" smtClean="0">
              <a:solidFill>
                <a:srgbClr val="0070C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Définir des zones sensibles de taille </a:t>
            </a:r>
            <a:r>
              <a:rPr lang="fr-FR" sz="1050" b="1" dirty="0" smtClean="0">
                <a:solidFill>
                  <a:srgbClr val="0070C0"/>
                </a:solidFill>
              </a:rPr>
              <a:t>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Formulaire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Faciliter la complétion des </a:t>
            </a:r>
            <a:r>
              <a:rPr lang="fr-FR" sz="1050" b="1" dirty="0" smtClean="0">
                <a:solidFill>
                  <a:srgbClr val="0070C0"/>
                </a:solidFill>
              </a:rPr>
              <a:t>formulaires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Protéger l’utilisateur des erreurs dans les </a:t>
            </a:r>
            <a:r>
              <a:rPr lang="fr-FR" sz="1050" b="1" dirty="0" smtClean="0">
                <a:solidFill>
                  <a:srgbClr val="0070C0"/>
                </a:solidFill>
              </a:rPr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Tactile et interactions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Permettre à l’utilisateur de choisir l’orientation de </a:t>
            </a:r>
            <a:r>
              <a:rPr lang="fr-FR" sz="1050" b="1" dirty="0" smtClean="0">
                <a:solidFill>
                  <a:srgbClr val="0070C0"/>
                </a:solidFill>
              </a:rPr>
              <a:t>l’écran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Proposer une alternative aux gestuelles complexes </a:t>
            </a:r>
            <a:endParaRPr lang="fr-FR" sz="1050" b="1" dirty="0" smtClean="0">
              <a:solidFill>
                <a:srgbClr val="0070C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1297672"/>
            <a:ext cx="0" cy="38443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6314229" cy="64633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/>
              <a:t>Les tests concepteur sont utiles en phase de création/conception afin de :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maquettes et des </a:t>
            </a:r>
            <a:r>
              <a:rPr lang="fr-FR" sz="1400" dirty="0" err="1" smtClean="0"/>
              <a:t>wireframes</a:t>
            </a:r>
            <a:r>
              <a:rPr lang="fr-FR" sz="1400" dirty="0" smtClean="0"/>
              <a:t> plus accessibles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spécifications d’accessibilité pour les développeurs </a:t>
            </a:r>
          </a:p>
        </p:txBody>
      </p:sp>
    </p:spTree>
    <p:extLst>
      <p:ext uri="{BB962C8B-B14F-4D97-AF65-F5344CB8AC3E}">
        <p14:creationId xmlns:p14="http://schemas.microsoft.com/office/powerpoint/2010/main" val="32928714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Qualifieur</a:t>
            </a:r>
            <a:r>
              <a:rPr lang="fr-FR" dirty="0" smtClean="0"/>
              <a:t> /</a:t>
            </a:r>
            <a:br>
              <a:rPr lang="fr-FR" dirty="0" smtClean="0"/>
            </a:br>
            <a:r>
              <a:rPr lang="fr-FR" dirty="0"/>
              <a:t>Checklist </a:t>
            </a:r>
            <a:r>
              <a:rPr lang="fr-FR" dirty="0" smtClean="0"/>
              <a:t>initiale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A vous de tester !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 descr="U:\formation\illus-layton\d2db885dc3ec6e6b6d879594225a36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63638"/>
            <a:ext cx="3254549" cy="32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3191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Mais d’abord, quelques outils :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La navigation clavier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L’inspecteur de code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Le bookmarklet</a:t>
            </a:r>
            <a:endParaRPr lang="fr-FR" dirty="0"/>
          </a:p>
        </p:txBody>
      </p:sp>
      <p:pic>
        <p:nvPicPr>
          <p:cNvPr id="3074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31590"/>
            <a:ext cx="2966070" cy="367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3875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57350"/>
            <a:ext cx="7901292" cy="248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navigation clavier</a:t>
            </a:r>
            <a:endParaRPr lang="fr-FR" dirty="0"/>
          </a:p>
        </p:txBody>
      </p:sp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111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L’inspecteur de code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>
                <a:latin typeface="+mn-lt"/>
                <a:cs typeface="Arial" panose="020B0604020202020204" pitchFamily="34" charset="0"/>
              </a:rPr>
              <a:t>2 méthodes pour l’utiliser : 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 smtClean="0">
                <a:latin typeface="+mn-lt"/>
                <a:cs typeface="Arial" panose="020B0604020202020204" pitchFamily="34" charset="0"/>
              </a:rPr>
              <a:t>Ouvrir l’inspecteur par la touche </a:t>
            </a:r>
            <a:r>
              <a:rPr lang="fr-FR" dirty="0" smtClean="0">
                <a:solidFill>
                  <a:srgbClr val="F16E00"/>
                </a:solidFill>
                <a:latin typeface="+mn-lt"/>
                <a:cs typeface="Arial" panose="020B0604020202020204" pitchFamily="34" charset="0"/>
              </a:rPr>
              <a:t>F12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 smtClean="0">
                <a:latin typeface="+mn-lt"/>
                <a:cs typeface="Arial" panose="020B0604020202020204" pitchFamily="34" charset="0"/>
              </a:rPr>
              <a:t>Inspecter des éléments sur le site avec l’outil de sélection</a:t>
            </a: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 smtClean="0">
              <a:cs typeface="Arial" panose="020B0604020202020204" pitchFamily="34" charset="0"/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 smtClean="0">
                <a:cs typeface="Arial" panose="020B0604020202020204" pitchFamily="34" charset="0"/>
              </a:rPr>
              <a:t>Ou, ouvrir le menu contextuel (</a:t>
            </a:r>
            <a:r>
              <a:rPr lang="fr-FR" dirty="0" smtClean="0">
                <a:solidFill>
                  <a:srgbClr val="F16E00"/>
                </a:solidFill>
                <a:cs typeface="Arial" panose="020B0604020202020204" pitchFamily="34" charset="0"/>
              </a:rPr>
              <a:t>click droit sur un élément de la page</a:t>
            </a:r>
            <a:r>
              <a:rPr lang="fr-FR" dirty="0" smtClean="0">
                <a:cs typeface="Arial" panose="020B0604020202020204" pitchFamily="34" charset="0"/>
              </a:rPr>
              <a:t>)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 smtClean="0">
                <a:cs typeface="Arial" panose="020B0604020202020204" pitchFamily="34" charset="0"/>
              </a:rPr>
              <a:t>Activer « examiner l’élément » (</a:t>
            </a:r>
            <a:r>
              <a:rPr lang="fr-FR" dirty="0">
                <a:cs typeface="Arial" panose="020B0604020202020204" pitchFamily="34" charset="0"/>
              </a:rPr>
              <a:t>F</a:t>
            </a:r>
            <a:r>
              <a:rPr lang="fr-FR" dirty="0" smtClean="0">
                <a:cs typeface="Arial" panose="020B0604020202020204" pitchFamily="34" charset="0"/>
              </a:rPr>
              <a:t>irefox), ou « inspecter » (Chrome)</a:t>
            </a:r>
            <a:endParaRPr lang="fr-FR" dirty="0"/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latin typeface="+mn-lt"/>
            </a:endParaRPr>
          </a:p>
        </p:txBody>
      </p:sp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9"/>
          <a:stretch/>
        </p:blipFill>
        <p:spPr bwMode="auto">
          <a:xfrm>
            <a:off x="1475656" y="3219822"/>
            <a:ext cx="6571938" cy="15395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62816" r="97738" b="35011"/>
          <a:stretch/>
        </p:blipFill>
        <p:spPr bwMode="auto">
          <a:xfrm>
            <a:off x="6012160" y="1743658"/>
            <a:ext cx="244985" cy="180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9" t="60019" r="74787" b="34009"/>
          <a:stretch/>
        </p:blipFill>
        <p:spPr bwMode="auto">
          <a:xfrm>
            <a:off x="6907683" y="2283718"/>
            <a:ext cx="1782515" cy="614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2580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navigateur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332163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  <a:buSzPct val="120000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Comment tester le zoom à 200% ?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Dans Firefox : </a:t>
            </a:r>
          </a:p>
          <a:p>
            <a:pPr marL="687388" lvl="1" indent="-285750"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faire Affichage &gt; Zoom &gt; Zoom texte seulement</a:t>
            </a:r>
          </a:p>
          <a:p>
            <a:pPr marL="687388" lvl="1" indent="-285750"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utiliser les réglages du zoom pour atteindre 200%</a:t>
            </a:r>
            <a:b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(zoom requis par les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Wcag</a:t>
            </a:r>
            <a:r>
              <a:rPr lang="fr-F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5736" y="2571750"/>
            <a:ext cx="5004295" cy="120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756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827584" y="1184275"/>
            <a:ext cx="5832648" cy="3332163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/>
              <a:t>l’issue de cet atelier, vous saurez :</a:t>
            </a:r>
          </a:p>
          <a:p>
            <a:endParaRPr lang="fr-FR" sz="1050" dirty="0"/>
          </a:p>
          <a:p>
            <a:endParaRPr lang="fr-FR" sz="1050" dirty="0"/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en </a:t>
            </a:r>
            <a:r>
              <a:rPr lang="fr-FR" dirty="0"/>
              <a:t>quoi consiste les tests </a:t>
            </a:r>
            <a:r>
              <a:rPr lang="fr-FR" dirty="0" smtClean="0"/>
              <a:t>d’accessibilité et pour quels profils</a:t>
            </a:r>
            <a:endParaRPr lang="fr-FR" dirty="0"/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quand </a:t>
            </a:r>
            <a:r>
              <a:rPr lang="fr-FR" dirty="0"/>
              <a:t>les mettre en </a:t>
            </a:r>
            <a:r>
              <a:rPr lang="fr-FR" dirty="0" smtClean="0"/>
              <a:t>place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comment </a:t>
            </a:r>
            <a:r>
              <a:rPr lang="fr-FR" dirty="0"/>
              <a:t>les </a:t>
            </a:r>
            <a:r>
              <a:rPr lang="fr-FR" dirty="0" smtClean="0"/>
              <a:t>réaliser, </a:t>
            </a:r>
            <a:r>
              <a:rPr lang="fr-FR" dirty="0"/>
              <a:t>les intégrer dans vos plans de tests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6146" name="Picture 2" descr="U:\formation\illus-layton\d2fjcs1-0aeec60b-9d5f-4bf9-8051-8aaade7482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78" y="915567"/>
            <a:ext cx="263991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692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267494"/>
            <a:ext cx="8460432" cy="7429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Le bookmarklet « Text spacing »</a:t>
            </a:r>
            <a:r>
              <a:rPr lang="fr-FR" dirty="0"/>
              <a:t/>
            </a:r>
            <a:br>
              <a:rPr lang="fr-FR" dirty="0"/>
            </a:br>
            <a:r>
              <a:rPr lang="fr-FR" sz="1200" dirty="0"/>
              <a:t>https://developer.paciellogroup.com/blog/2018/05/short-note-on-getting-spaced-out-with-sc-1-4-12-text-spacing</a:t>
            </a:r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9110"/>
            <a:ext cx="6386886" cy="388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88024" y="1563638"/>
            <a:ext cx="79208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22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</a:t>
            </a:r>
            <a:r>
              <a:rPr lang="fr-FR" dirty="0" err="1" smtClean="0"/>
              <a:t>Qualifieur</a:t>
            </a:r>
            <a:r>
              <a:rPr lang="fr-FR" dirty="0" smtClean="0"/>
              <a:t> » - initiale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563638"/>
            <a:ext cx="4104456" cy="328478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Indiquer la langue principale et les changements de langue / langue principale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Définir des équivalents textuels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 contraste suffisant entre texte et </a:t>
            </a:r>
            <a:r>
              <a:rPr lang="fr-FR" sz="1050" b="1" dirty="0" smtClean="0"/>
              <a:t>fond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accès multiples et une localisation 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accès multiples et une localisation / localisation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4048" y="1563638"/>
            <a:ext cx="4032448" cy="3024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>
                <a:solidFill>
                  <a:srgbClr val="F16E00"/>
                </a:solidFill>
              </a:rPr>
              <a:t>Navigation 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d’utiliser les principales fonctionnalités de l’application au 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Rendre le parcours du focus séquentiel et logique sans piège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Rendre visible le focus en toute circonstance / </a:t>
            </a:r>
            <a:r>
              <a:rPr lang="fr-FR" sz="1050" b="1" dirty="0" err="1"/>
              <a:t>outline</a:t>
            </a:r>
            <a:r>
              <a:rPr lang="fr-FR" sz="1050" b="1" dirty="0"/>
              <a:t> 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</a:t>
            </a:r>
            <a:r>
              <a:rPr lang="fr-FR" sz="1050" b="1" dirty="0">
                <a:solidFill>
                  <a:srgbClr val="F16E00"/>
                </a:solidFill>
              </a:rPr>
              <a:t>en page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Utiliser des tailles relatives et faire du web adaptatif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d'aérer le texte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Formulaires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Associer une étiquette pertinente à chaque champ de formulaire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Détecter, identifier les erreurs et suggérer des corrections / pertinence des messages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1563638"/>
            <a:ext cx="0" cy="35783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6932988" cy="64633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/>
              <a:t>Cette checklist </a:t>
            </a:r>
            <a:r>
              <a:rPr lang="fr-FR" sz="1400" dirty="0" smtClean="0"/>
              <a:t>initiale </a:t>
            </a:r>
            <a:r>
              <a:rPr lang="fr-FR" sz="1400" dirty="0"/>
              <a:t>permet, sans connaissance du code </a:t>
            </a:r>
            <a:r>
              <a:rPr lang="fr-FR" sz="1400" dirty="0" smtClean="0"/>
              <a:t>front,</a:t>
            </a:r>
            <a:br>
              <a:rPr lang="fr-FR" sz="1400" dirty="0" smtClean="0"/>
            </a:br>
            <a:r>
              <a:rPr lang="fr-FR" sz="1400" dirty="0" smtClean="0"/>
              <a:t>d’évaluer de manière basique, </a:t>
            </a:r>
            <a:r>
              <a:rPr lang="fr-FR" sz="1400" dirty="0"/>
              <a:t>de </a:t>
            </a:r>
            <a:r>
              <a:rPr lang="fr-FR" sz="1400" dirty="0" smtClean="0"/>
              <a:t>la maquette fonctionnelle, </a:t>
            </a:r>
            <a:r>
              <a:rPr lang="fr-FR" sz="1400" dirty="0"/>
              <a:t>au site en </a:t>
            </a:r>
            <a:r>
              <a:rPr lang="fr-FR" sz="1400" dirty="0" smtClean="0"/>
              <a:t>production,</a:t>
            </a:r>
            <a:br>
              <a:rPr lang="fr-FR" sz="1400" dirty="0" smtClean="0"/>
            </a:br>
            <a:r>
              <a:rPr lang="fr-FR" sz="1400" dirty="0" smtClean="0"/>
              <a:t>avec </a:t>
            </a:r>
            <a:r>
              <a:rPr lang="fr-FR" sz="1400" dirty="0"/>
              <a:t>un nombre de tests minimal et facile à </a:t>
            </a:r>
            <a:r>
              <a:rPr lang="fr-FR" sz="1400" dirty="0" smtClean="0"/>
              <a:t>dérouler.</a:t>
            </a:r>
            <a:endParaRPr lang="fr-FR" sz="1400" dirty="0"/>
          </a:p>
        </p:txBody>
      </p:sp>
      <p:sp>
        <p:nvSpPr>
          <p:cNvPr id="8" name="Rectangle 7"/>
          <p:cNvSpPr/>
          <p:nvPr/>
        </p:nvSpPr>
        <p:spPr>
          <a:xfrm>
            <a:off x="831885" y="1960742"/>
            <a:ext cx="4028147" cy="322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12618" y="3670990"/>
            <a:ext cx="3879862" cy="772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12618" y="2878902"/>
            <a:ext cx="3519822" cy="4739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04048" y="1735746"/>
            <a:ext cx="4032448" cy="772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526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Qualifieur</a:t>
            </a:r>
            <a:r>
              <a:rPr lang="fr-FR" dirty="0" smtClean="0"/>
              <a:t> /</a:t>
            </a:r>
            <a:br>
              <a:rPr lang="fr-FR" dirty="0" smtClean="0"/>
            </a:br>
            <a:r>
              <a:rPr lang="fr-FR" dirty="0"/>
              <a:t>Checklist </a:t>
            </a:r>
            <a:r>
              <a:rPr lang="fr-FR" dirty="0" smtClean="0"/>
              <a:t>avancée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A vous de tester !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 descr="U:\formation\illus-layton\226fad43dec11e05d6b05895018e351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35646"/>
            <a:ext cx="3089474" cy="308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10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aXe</a:t>
            </a:r>
            <a:r>
              <a:rPr lang="fr-FR" dirty="0" smtClean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332163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extensions permettent d’effectuer des tests automatiques sur la page en cours de consultation.</a:t>
            </a:r>
          </a:p>
          <a:p>
            <a:r>
              <a:rPr lang="fr-FR" b="1" dirty="0" err="1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aXe</a:t>
            </a:r>
            <a:r>
              <a:rPr lang="fr-FR" b="1" dirty="0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fr-FR" b="1" dirty="0" err="1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accessibility</a:t>
            </a:r>
            <a:r>
              <a:rPr lang="fr-FR" b="1" dirty="0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audit</a:t>
            </a:r>
            <a:endParaRPr lang="fr-FR" b="1" dirty="0">
              <a:solidFill>
                <a:srgbClr val="F16E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err="1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aXe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une extension disponible pour Chrome et Firefox permettant d’effectuer une série de tests basés sur les </a:t>
            </a:r>
            <a:r>
              <a:rPr lang="fr-FR" dirty="0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WCAG</a:t>
            </a:r>
            <a:r>
              <a:rPr lang="fr-FR" dirty="0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a11y.forge.orange-labs.fr/web/images/aX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9702"/>
            <a:ext cx="6595517" cy="25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7364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7574"/>
            <a:ext cx="832730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 dirty="0" err="1" smtClean="0"/>
              <a:t>aXe</a:t>
            </a:r>
            <a:r>
              <a:rPr lang="fr-FR" dirty="0" smtClean="0"/>
              <a:t> </a:t>
            </a:r>
            <a:r>
              <a:rPr lang="fr-FR" dirty="0" err="1" smtClean="0"/>
              <a:t>accessibility</a:t>
            </a:r>
            <a:r>
              <a:rPr lang="fr-FR" dirty="0" smtClean="0"/>
              <a:t> audit</a:t>
            </a:r>
            <a:endParaRPr lang="fr-FR" dirty="0"/>
          </a:p>
        </p:txBody>
      </p:sp>
      <p:pic>
        <p:nvPicPr>
          <p:cNvPr id="8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9311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079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Wave</a:t>
            </a:r>
            <a:r>
              <a:rPr lang="fr-FR" dirty="0" smtClean="0"/>
              <a:t> </a:t>
            </a:r>
            <a:r>
              <a:rPr lang="fr-FR" dirty="0" err="1" smtClean="0"/>
              <a:t>toolbar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5616624" cy="3332163"/>
          </a:xfrm>
        </p:spPr>
        <p:txBody>
          <a:bodyPr/>
          <a:lstStyle/>
          <a:p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toolbar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une barre d’extension pour 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Chrome.</a:t>
            </a:r>
            <a:b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Tout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aXe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elle permet d’effectuer une série de tests d’accessibilité sur la page en cours. A la différence de ce dernier qui affiche les erreurs dans un onglet de l’inspecteur web, ici les erreurs sont affichées directement dans la 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page.</a:t>
            </a:r>
            <a:b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un bookmarklet (ou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favlet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pour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apture d’écran de l’extension wave toolb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771550"/>
            <a:ext cx="2283718" cy="367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86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Wave</a:t>
            </a:r>
            <a:r>
              <a:rPr lang="fr-FR" dirty="0" smtClean="0"/>
              <a:t> </a:t>
            </a:r>
            <a:r>
              <a:rPr lang="fr-FR" dirty="0" err="1" smtClean="0"/>
              <a:t>toolbar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721003"/>
            <a:ext cx="8172908" cy="3974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172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</a:t>
            </a:r>
            <a:r>
              <a:rPr lang="fr-FR" dirty="0" err="1" smtClean="0"/>
              <a:t>Qualifieur</a:t>
            </a:r>
            <a:r>
              <a:rPr lang="fr-FR" dirty="0"/>
              <a:t> </a:t>
            </a:r>
            <a:r>
              <a:rPr lang="fr-FR" dirty="0" smtClean="0"/>
              <a:t>» - avancée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059582"/>
            <a:ext cx="4104456" cy="328478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Donner des titres aux rubriques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Indiquer la langue principale et les changements de langue / langue </a:t>
            </a:r>
            <a:r>
              <a:rPr lang="fr-FR" sz="1050" b="1" dirty="0" smtClean="0"/>
              <a:t>principale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un équivalent textuel pour les images et les cadres / images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un équivalent textuel pour les images et les cadres / alternatives aux images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 contraste suffisant entre texte et </a:t>
            </a:r>
            <a:r>
              <a:rPr lang="fr-FR" sz="1050" b="1" dirty="0" smtClean="0"/>
              <a:t>fond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Ne pas utiliser la couleur ou l’information sensorielle comme seule source d’information / couleur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endParaRPr lang="fr-FR" sz="1050" b="1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45444" y="1131590"/>
            <a:ext cx="4032448" cy="3024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liens d’évitement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accès multiples et une localisation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accès multiples et une localisation / localisation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fr-FR" sz="1050" b="1" dirty="0" smtClean="0">
              <a:solidFill>
                <a:srgbClr val="F16E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</a:t>
            </a:r>
            <a:r>
              <a:rPr lang="fr-FR" sz="1050" b="1" dirty="0">
                <a:solidFill>
                  <a:srgbClr val="F16E00"/>
                </a:solidFill>
              </a:rPr>
              <a:t>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Rendre visible le focus en toute circonstance / contraste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</a:t>
            </a:r>
            <a:r>
              <a:rPr lang="fr-FR" sz="1050" b="1" dirty="0">
                <a:solidFill>
                  <a:srgbClr val="F16E00"/>
                </a:solidFill>
              </a:rPr>
              <a:t>en page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Utiliser des tailles relatives et faire du web adaptatif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Utiliser des tailles relatives et faire du web adaptatif / </a:t>
            </a:r>
            <a:r>
              <a:rPr lang="fr-FR" sz="1050" b="1" dirty="0" err="1"/>
              <a:t>Reflow</a:t>
            </a:r>
            <a:endParaRPr lang="fr-FR" sz="1050" b="1" dirty="0"/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d'aérer le texte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Tactile </a:t>
            </a:r>
            <a:r>
              <a:rPr lang="fr-FR" sz="1050" b="1" dirty="0">
                <a:solidFill>
                  <a:srgbClr val="F16E00"/>
                </a:solidFill>
              </a:rPr>
              <a:t>et interactions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Autoriser l'utilisation du zoom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1563638"/>
            <a:ext cx="0" cy="35783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8132034" cy="4308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/>
              <a:t>Cette checklist avancée permet, avec une connaissance basique du code </a:t>
            </a:r>
            <a:r>
              <a:rPr lang="fr-FR" sz="1400" dirty="0" smtClean="0"/>
              <a:t>front,</a:t>
            </a:r>
            <a:br>
              <a:rPr lang="fr-FR" sz="1400" dirty="0" smtClean="0"/>
            </a:br>
            <a:r>
              <a:rPr lang="fr-FR" sz="1400" dirty="0" smtClean="0"/>
              <a:t>d’évaluer </a:t>
            </a:r>
            <a:r>
              <a:rPr lang="fr-FR" sz="1400" dirty="0"/>
              <a:t>plus </a:t>
            </a:r>
            <a:r>
              <a:rPr lang="fr-FR" sz="1400" dirty="0" smtClean="0"/>
              <a:t>en profondeur l’accessibilité, de </a:t>
            </a:r>
            <a:r>
              <a:rPr lang="fr-FR" sz="1400" dirty="0"/>
              <a:t>la maquette </a:t>
            </a:r>
            <a:r>
              <a:rPr lang="fr-FR" sz="1400" dirty="0" smtClean="0"/>
              <a:t>fonctionnelle, </a:t>
            </a:r>
            <a:r>
              <a:rPr lang="fr-FR" sz="1400" dirty="0"/>
              <a:t>au site en </a:t>
            </a:r>
            <a:r>
              <a:rPr lang="fr-FR" sz="1400" dirty="0" smtClean="0"/>
              <a:t>production.</a:t>
            </a:r>
            <a:endParaRPr lang="fr-FR" sz="1400" dirty="0"/>
          </a:p>
        </p:txBody>
      </p:sp>
      <p:sp>
        <p:nvSpPr>
          <p:cNvPr id="8" name="Rectangle 7"/>
          <p:cNvSpPr/>
          <p:nvPr/>
        </p:nvSpPr>
        <p:spPr>
          <a:xfrm>
            <a:off x="4932040" y="3815006"/>
            <a:ext cx="2232248" cy="1969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7873" y="2302838"/>
            <a:ext cx="3879862" cy="772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5479" y="3526974"/>
            <a:ext cx="387986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5479" y="1275606"/>
            <a:ext cx="2358369" cy="3864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45444" y="2257274"/>
            <a:ext cx="3731012" cy="2424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162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br>
              <a:rPr lang="fr-FR" dirty="0" smtClean="0"/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66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827088" y="1131888"/>
            <a:ext cx="7993384" cy="3384550"/>
          </a:xfrm>
        </p:spPr>
        <p:txBody>
          <a:bodyPr/>
          <a:lstStyle/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L’accessibilité doit être testée dès le début d’un projet </a:t>
            </a:r>
            <a:br>
              <a:rPr lang="fr-FR" dirty="0" smtClean="0"/>
            </a:br>
            <a:r>
              <a:rPr lang="fr-FR" dirty="0" smtClean="0"/>
              <a:t>(ce n’est pas uniquement une affaire technique).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Pas besoin d’être un expert.</a:t>
            </a:r>
            <a:br>
              <a:rPr lang="fr-FR" dirty="0" smtClean="0"/>
            </a:br>
            <a:r>
              <a:rPr lang="fr-FR" dirty="0" smtClean="0"/>
              <a:t>L’accessibilité peut être testée simplement</a:t>
            </a:r>
            <a:br>
              <a:rPr lang="fr-FR" dirty="0" smtClean="0"/>
            </a:br>
            <a:r>
              <a:rPr lang="fr-FR" dirty="0" smtClean="0"/>
              <a:t>(à condition d’avoir des outils et une méthode à suivre).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F16E00"/>
              </a:buClr>
              <a:buSzPct val="120000"/>
              <a:tabLst>
                <a:tab pos="6103938" algn="l"/>
              </a:tabLst>
            </a:pPr>
            <a:r>
              <a:rPr lang="fr-FR" sz="2400" dirty="0" smtClean="0"/>
              <a:t>Lancez-vous, c’est tout bon pour vos utilisateurs !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8" name="Picture 2" descr="U:\formation\illus-layton\cbc10b325254acc4148d9a1697f5a4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789553"/>
            <a:ext cx="1944216" cy="30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9598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827584" y="751755"/>
            <a:ext cx="7920880" cy="333216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fr-FR" dirty="0" smtClean="0"/>
              <a:t>Vous </a:t>
            </a:r>
            <a:r>
              <a:rPr lang="fr-FR" dirty="0"/>
              <a:t>n’allez pas devenir des experts ou des auditeurs en accessibilité…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Mais </a:t>
            </a:r>
            <a:r>
              <a:rPr lang="fr-FR" dirty="0"/>
              <a:t>vous aurez les </a:t>
            </a:r>
            <a:r>
              <a:rPr lang="fr-FR" dirty="0">
                <a:solidFill>
                  <a:srgbClr val="F16E00"/>
                </a:solidFill>
              </a:rPr>
              <a:t>bases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/>
              <a:t>pour tester </a:t>
            </a:r>
            <a:r>
              <a:rPr lang="fr-FR" dirty="0" smtClean="0"/>
              <a:t>et </a:t>
            </a:r>
            <a:r>
              <a:rPr lang="fr-FR" dirty="0"/>
              <a:t>connaitrez les </a:t>
            </a:r>
            <a:r>
              <a:rPr lang="fr-FR" dirty="0">
                <a:solidFill>
                  <a:srgbClr val="F16E00"/>
                </a:solidFill>
              </a:rPr>
              <a:t>outils</a:t>
            </a:r>
            <a:r>
              <a:rPr lang="fr-FR" dirty="0">
                <a:solidFill>
                  <a:schemeClr val="tx2"/>
                </a:solidFill>
              </a:rPr>
              <a:t> </a:t>
            </a:r>
            <a:endParaRPr lang="fr-FR" dirty="0" smtClean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fr-FR" dirty="0" smtClean="0"/>
              <a:t>pour </a:t>
            </a:r>
            <a:r>
              <a:rPr lang="fr-FR" dirty="0"/>
              <a:t>effectuer une </a:t>
            </a:r>
            <a:r>
              <a:rPr lang="fr-FR" dirty="0">
                <a:solidFill>
                  <a:srgbClr val="F16E00"/>
                </a:solidFill>
              </a:rPr>
              <a:t>évaluation rapide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ce qui vous permettra de jauger le </a:t>
            </a:r>
            <a:r>
              <a:rPr lang="fr-FR" dirty="0">
                <a:solidFill>
                  <a:srgbClr val="F16E00"/>
                </a:solidFill>
              </a:rPr>
              <a:t>niveau d’accessibilité </a:t>
            </a:r>
            <a:r>
              <a:rPr lang="fr-FR" dirty="0"/>
              <a:t>d’un site ou une </a:t>
            </a:r>
            <a:r>
              <a:rPr lang="fr-FR" dirty="0" smtClean="0"/>
              <a:t>application</a:t>
            </a:r>
            <a:br>
              <a:rPr lang="fr-FR" dirty="0" smtClean="0"/>
            </a:br>
            <a:r>
              <a:rPr lang="fr-FR" dirty="0" smtClean="0"/>
              <a:t>et </a:t>
            </a:r>
            <a:r>
              <a:rPr lang="fr-FR" dirty="0"/>
              <a:t>détecter les principaux </a:t>
            </a:r>
            <a:r>
              <a:rPr lang="fr-FR" dirty="0">
                <a:solidFill>
                  <a:srgbClr val="F16E00"/>
                </a:solidFill>
              </a:rPr>
              <a:t>points bloquants </a:t>
            </a:r>
            <a:r>
              <a:rPr lang="fr-FR" dirty="0"/>
              <a:t>pour l’utilisateur</a:t>
            </a:r>
            <a:endParaRPr lang="fr-FR" sz="1200" dirty="0"/>
          </a:p>
          <a:p>
            <a:endParaRPr lang="fr-FR" dirty="0"/>
          </a:p>
        </p:txBody>
      </p:sp>
      <p:pic>
        <p:nvPicPr>
          <p:cNvPr id="5" name="Picture 2" descr="U:\formation\illus-layton\d2fjcs1-0aeec60b-9d5f-4bf9-8051-8aaade7482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19822"/>
            <a:ext cx="1062507" cy="147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3074" name="Picture 2" descr="https://i.pinimg.com/originals/cf/99/96/cf99966e3851a1966eac21e1e8ff28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67494"/>
            <a:ext cx="2518023" cy="269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734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827584" y="1164008"/>
            <a:ext cx="7920880" cy="3332163"/>
          </a:xfrm>
        </p:spPr>
        <p:txBody>
          <a:bodyPr/>
          <a:lstStyle/>
          <a:p>
            <a:pPr marL="285750" lvl="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Introduction : </a:t>
            </a:r>
            <a:r>
              <a:rPr lang="fr-FR" dirty="0">
                <a:solidFill>
                  <a:srgbClr val="F16E00"/>
                </a:solidFill>
              </a:rPr>
              <a:t>1</a:t>
            </a:r>
            <a:r>
              <a:rPr lang="fr-FR" dirty="0" smtClean="0">
                <a:solidFill>
                  <a:srgbClr val="F16E00"/>
                </a:solidFill>
              </a:rPr>
              <a:t>0mn </a:t>
            </a:r>
          </a:p>
          <a:p>
            <a:pPr marL="285750" lvl="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F16E00"/>
              </a:solidFill>
            </a:endParaRP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Checklist concepteur : </a:t>
            </a:r>
            <a:r>
              <a:rPr lang="fr-FR" dirty="0" smtClean="0">
                <a:solidFill>
                  <a:srgbClr val="F16E00"/>
                </a:solidFill>
              </a:rPr>
              <a:t>25mn 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F16E00"/>
              </a:solidFill>
            </a:endParaRP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Checklist </a:t>
            </a:r>
            <a:r>
              <a:rPr lang="fr-FR" dirty="0" err="1" smtClean="0"/>
              <a:t>qualifieur</a:t>
            </a:r>
            <a:r>
              <a:rPr lang="fr-FR" dirty="0"/>
              <a:t> </a:t>
            </a:r>
            <a:r>
              <a:rPr lang="fr-FR" dirty="0" smtClean="0"/>
              <a:t>- initiale</a:t>
            </a:r>
            <a:r>
              <a:rPr lang="fr-FR" dirty="0"/>
              <a:t> : </a:t>
            </a:r>
            <a:r>
              <a:rPr lang="fr-FR" dirty="0" smtClean="0">
                <a:solidFill>
                  <a:srgbClr val="F16E00"/>
                </a:solidFill>
              </a:rPr>
              <a:t>25mn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Checklist </a:t>
            </a:r>
            <a:r>
              <a:rPr lang="fr-FR" dirty="0" err="1"/>
              <a:t>qualifieur</a:t>
            </a:r>
            <a:r>
              <a:rPr lang="fr-FR" dirty="0"/>
              <a:t> </a:t>
            </a:r>
            <a:r>
              <a:rPr lang="fr-FR" dirty="0" smtClean="0"/>
              <a:t> - avancée : </a:t>
            </a:r>
            <a:r>
              <a:rPr lang="fr-FR" dirty="0" smtClean="0">
                <a:solidFill>
                  <a:srgbClr val="F16E00"/>
                </a:solidFill>
              </a:rPr>
              <a:t>25mn 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>
              <a:solidFill>
                <a:srgbClr val="F16E00"/>
              </a:solidFill>
            </a:endParaRP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Conclusion : </a:t>
            </a:r>
            <a:r>
              <a:rPr lang="fr-FR" dirty="0" smtClean="0">
                <a:solidFill>
                  <a:srgbClr val="F16E00"/>
                </a:solidFill>
              </a:rPr>
              <a:t>5mn</a:t>
            </a:r>
            <a:endParaRPr lang="fr-FR" dirty="0">
              <a:solidFill>
                <a:srgbClr val="F16E00"/>
              </a:solidFill>
            </a:endParaRPr>
          </a:p>
        </p:txBody>
      </p:sp>
      <p:pic>
        <p:nvPicPr>
          <p:cNvPr id="7170" name="Picture 2" descr="U:\formation\illus-layton\d3092a9-eb95ab9a-cdac-45f5-9b5d-797abdb0df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94" y="746396"/>
            <a:ext cx="2862361" cy="416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:\formation\illus-layton\d2nqnje-1fe2e1b0-9c81-49eb-b372-305bbfcf28b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995686"/>
            <a:ext cx="2062358" cy="24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8472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kern="0" dirty="0" smtClean="0"/>
              <a:t>Introduction</a:t>
            </a:r>
            <a:br>
              <a:rPr lang="fr-FR" kern="0" dirty="0" smtClean="0"/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4" descr="https://i.skyrock.net/2023/80012023/pics/3169720261_1_3_uirihC6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98567"/>
            <a:ext cx="1847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8871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L’usage d’un périphérique numérique nécessite…</a:t>
            </a:r>
            <a:endParaRPr lang="fr-FR" dirty="0"/>
          </a:p>
        </p:txBody>
      </p:sp>
      <p:pic>
        <p:nvPicPr>
          <p:cNvPr id="9" name="Image 8" descr="voir, lire, écrire, parler cliquer, glisser-déposer, toucher, taper, entendre..." title="Liste de compétences pour utiliser un périphérique numériqu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77" y="771550"/>
            <a:ext cx="6588000" cy="32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65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Situations de handicap numérique</a:t>
            </a:r>
            <a:endParaRPr lang="fr-FR" dirty="0"/>
          </a:p>
        </p:txBody>
      </p:sp>
      <p:pic>
        <p:nvPicPr>
          <p:cNvPr id="9" name="Image 8" descr="voir, lire, écrire, parler cliquer, glisser-déposer, toucher, taper, entendre..." title="Liste de compétences pour utiliser un périphérique numériqu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77" y="771550"/>
            <a:ext cx="6588000" cy="3207709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827584" y="3939902"/>
            <a:ext cx="7920880" cy="792088"/>
          </a:xfrm>
        </p:spPr>
        <p:txBody>
          <a:bodyPr>
            <a:noAutofit/>
          </a:bodyPr>
          <a:lstStyle/>
          <a:p>
            <a:r>
              <a:rPr lang="fr-FR" sz="1800" dirty="0" smtClean="0"/>
              <a:t>Une personne atteinte </a:t>
            </a:r>
            <a:r>
              <a:rPr lang="fr-FR" sz="1800" dirty="0"/>
              <a:t>d’une déficience visuelle, auditive, motrice voire mentale </a:t>
            </a:r>
            <a:r>
              <a:rPr lang="fr-FR" sz="1800" dirty="0" smtClean="0"/>
              <a:t>peut </a:t>
            </a:r>
            <a:r>
              <a:rPr lang="fr-FR" sz="1800" dirty="0"/>
              <a:t>utiliser une </a:t>
            </a:r>
            <a:r>
              <a:rPr lang="fr-FR" sz="1800" dirty="0">
                <a:solidFill>
                  <a:srgbClr val="F16E00"/>
                </a:solidFill>
              </a:rPr>
              <a:t>aide technique </a:t>
            </a:r>
            <a:r>
              <a:rPr lang="fr-FR" sz="1800" dirty="0"/>
              <a:t>pour pallier une situation de handicap numérique</a:t>
            </a:r>
            <a:r>
              <a:rPr lang="fr-FR" sz="1800" dirty="0" smtClean="0"/>
              <a:t>…</a:t>
            </a:r>
            <a:endParaRPr lang="fr-FR" sz="1800" dirty="0"/>
          </a:p>
        </p:txBody>
      </p:sp>
      <p:pic>
        <p:nvPicPr>
          <p:cNvPr id="18" name="Espace réservé du contenu 14" title="Personne aveugle demandant à son chien de l'aider à utiliser son ordinateu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771550"/>
            <a:ext cx="69302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8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rapide tour de quelques aides techniques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 descr="Plage braille et lecteur d'écran pour une personne non-voyante. Une loupe écran sur ordinateur ou téléphone mobile pour une personne malvoyante." title="Aides techniques pour un déficient visu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43558"/>
            <a:ext cx="3243262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3" descr="Un guide doigts, une souris trackball, ou encore une footmouse, une souris activable avec les pieds, pour une personne ayant une déficience motrice des membres supérieurs." title="Aides techniques pour un déficient mote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30" y="627534"/>
            <a:ext cx="3676650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4" descr="Le sous-titrage de contenus audiovisuels pour les personnes atteintes d'une déficience auditive." title="Aide technique pour un déficient audi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72" y="2571750"/>
            <a:ext cx="2852738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5" descr="La police de caractère Opendyslexic plus facile à lire par certaines personnes dyslexiques." title="AIde technique pour une personne dyslexiqu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62" b="55036"/>
          <a:stretch/>
        </p:blipFill>
        <p:spPr bwMode="auto">
          <a:xfrm>
            <a:off x="3563888" y="2965529"/>
            <a:ext cx="656530" cy="64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Espace réservé du contenu 4" title="Activation du menu aide à la lecture de Confort +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99"/>
          <a:stretch/>
        </p:blipFill>
        <p:spPr>
          <a:xfrm>
            <a:off x="3621739" y="3651870"/>
            <a:ext cx="2966485" cy="1252578"/>
          </a:xfrm>
          <a:prstGeom prst="rect">
            <a:avLst/>
          </a:prstGeom>
        </p:spPr>
      </p:pic>
      <p:pic>
        <p:nvPicPr>
          <p:cNvPr id="8" name="Picture 2" title="Illustration de la police OpenDyslexi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20668"/>
            <a:ext cx="1432427" cy="533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828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Accessibl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R_OBS-template_external.potx" id="{8E63A4C0-0D5B-4AB0-9B17-28650E3A1109}" vid="{213D95EF-7056-43E0-9767-0E799F7889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6487</TotalTime>
  <Words>1731</Words>
  <Application>Microsoft Office PowerPoint</Application>
  <PresentationFormat>Affichage à l'écran (16:9)</PresentationFormat>
  <Paragraphs>355</Paragraphs>
  <Slides>40</Slides>
  <Notes>16</Notes>
  <HiddenSlides>3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templateAccessibleV2</vt:lpstr>
      <vt:lpstr>en attendant de commencer… téléchargez les outils suivants :</vt:lpstr>
      <vt:lpstr>Tester l’accessibilité de vos livrables pour les nuls</vt:lpstr>
      <vt:lpstr>Objectif</vt:lpstr>
      <vt:lpstr>Objectif</vt:lpstr>
      <vt:lpstr>Sommaire</vt:lpstr>
      <vt:lpstr>Introduction </vt:lpstr>
      <vt:lpstr>L’usage d’un périphérique numérique nécessite…</vt:lpstr>
      <vt:lpstr>Situations de handicap numérique</vt:lpstr>
      <vt:lpstr>Un rapide tour de quelques aides techniques </vt:lpstr>
      <vt:lpstr>Hélas, bon nombre de ces aides sont inopérantes  si l’application n’est pas accessible …</vt:lpstr>
      <vt:lpstr>En France, la loi pour une République Numérique étendue</vt:lpstr>
      <vt:lpstr>Évaluer l'accessibilité d'un site est important : </vt:lpstr>
      <vt:lpstr>Évaluer l'accessibilité d'un site est important</vt:lpstr>
      <vt:lpstr>Intégrer l’évaluation de l’accessibilité dans vos méthodes</vt:lpstr>
      <vt:lpstr>Les checklists  </vt:lpstr>
      <vt:lpstr>Les checklists     </vt:lpstr>
      <vt:lpstr>Checklist Concepteur A vous de tester !</vt:lpstr>
      <vt:lpstr>Mais d’abord, quelques outils :</vt:lpstr>
      <vt:lpstr>Colour Contrast Analyser  </vt:lpstr>
      <vt:lpstr>Tester avec Colour Contrast Analyser  </vt:lpstr>
      <vt:lpstr>Tester avec Colour Contrast Analyser  </vt:lpstr>
      <vt:lpstr>La checklist « concepteur »</vt:lpstr>
      <vt:lpstr>La checklist « concepteur »  </vt:lpstr>
      <vt:lpstr>La checklist « concepteur »</vt:lpstr>
      <vt:lpstr>Qualifieur / Checklist initiale A vous de tester !</vt:lpstr>
      <vt:lpstr>Mais d’abord, quelques outils :</vt:lpstr>
      <vt:lpstr>La navigation clavier</vt:lpstr>
      <vt:lpstr>L’inspecteur de code</vt:lpstr>
      <vt:lpstr>Zoom navigateur</vt:lpstr>
      <vt:lpstr>Le bookmarklet « Text spacing » https://developer.paciellogroup.com/blog/2018/05/short-note-on-getting-spaced-out-with-sc-1-4-12-text-spacing/</vt:lpstr>
      <vt:lpstr>La checklist « Qualifieur » - initiale</vt:lpstr>
      <vt:lpstr>Qualifieur / Checklist avancée A vous de tester !</vt:lpstr>
      <vt:lpstr>aXe accessibility audit</vt:lpstr>
      <vt:lpstr>Présentation PowerPoint</vt:lpstr>
      <vt:lpstr>Wave toolbar </vt:lpstr>
      <vt:lpstr>Wave toolbar </vt:lpstr>
      <vt:lpstr>La checklist « Qualifieur » - avancée</vt:lpstr>
      <vt:lpstr>Conclusion </vt:lpstr>
      <vt:lpstr>Conclusion</vt:lpstr>
      <vt:lpstr>Merci</vt:lpstr>
    </vt:vector>
  </TitlesOfParts>
  <Manager>vincent.aniort@orange.com</Manager>
  <Company>ORANGE FT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Tester l'A11y pour les nuls</dc:title>
  <dc:creator>PICAN Nathalie IST/ISAD;vincent.aniort@orange.com;lcintas.ext@orange.com</dc:creator>
  <cp:lastModifiedBy>ANIORT Vincent IMT/OLS</cp:lastModifiedBy>
  <cp:revision>175</cp:revision>
  <dcterms:created xsi:type="dcterms:W3CDTF">2019-05-23T13:23:27Z</dcterms:created>
  <dcterms:modified xsi:type="dcterms:W3CDTF">2019-10-08T14:58:53Z</dcterms:modified>
</cp:coreProperties>
</file>